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sldIdLst>
    <p:sldId id="256" r:id="rId4"/>
    <p:sldId id="274" r:id="rId5"/>
    <p:sldId id="276" r:id="rId6"/>
    <p:sldId id="325" r:id="rId8"/>
    <p:sldId id="326" r:id="rId9"/>
    <p:sldId id="344" r:id="rId10"/>
    <p:sldId id="333" r:id="rId11"/>
    <p:sldId id="334" r:id="rId12"/>
    <p:sldId id="335" r:id="rId13"/>
    <p:sldId id="336" r:id="rId14"/>
    <p:sldId id="337" r:id="rId15"/>
    <p:sldId id="338" r:id="rId16"/>
    <p:sldId id="339" r:id="rId17"/>
    <p:sldId id="340" r:id="rId18"/>
    <p:sldId id="34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di" initials="h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FFCCCC"/>
    <a:srgbClr val="FBE5D6"/>
    <a:srgbClr val="99CCCC"/>
    <a:srgbClr val="B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4660"/>
  </p:normalViewPr>
  <p:slideViewPr>
    <p:cSldViewPr snapToGrid="0">
      <p:cViewPr varScale="1">
        <p:scale>
          <a:sx n="80" d="100"/>
          <a:sy n="80" d="100"/>
        </p:scale>
        <p:origin x="102" y="17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Users/z/Desktop/ppt/pcic/&#32472;&#22270;.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Users/z/Desktop/ppt/pcic/&#32472;&#22270;.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Users/z/Desktop/ppt/pcic/&#32472;&#22270;.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Users/z/Desktop/ppt/pcic/&#32472;&#22270;.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Users/z/Desktop/ppt/pcic/&#32472;&#22270;.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Users/z/Desktop/ppt/pcic/&#32472;&#22270;.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Users/z/Desktop/ppt/pcic/&#32472;&#22270;.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Users/z/Desktop/ppt/pcic/&#32472;&#22270;.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Users/z/Desktop/ppt/pcic/&#32472;&#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数据集</a:t>
            </a:r>
            <a:r>
              <a:rPr lang="en-US" altLang="zh-CN"/>
              <a:t>1</a:t>
            </a:r>
            <a:endParaRPr lang="en-US" altLang="zh-CN"/>
          </a:p>
        </c:rich>
      </c:tx>
      <c:layout/>
      <c:overlay val="0"/>
      <c:spPr>
        <a:noFill/>
        <a:ln>
          <a:noFill/>
        </a:ln>
        <a:effectLst/>
      </c:spPr>
    </c:title>
    <c:autoTitleDeleted val="0"/>
    <c:plotArea>
      <c:layout/>
      <c:barChart>
        <c:barDir val="col"/>
        <c:grouping val="clustered"/>
        <c:varyColors val="0"/>
        <c:ser>
          <c:idx val="0"/>
          <c:order val="0"/>
          <c:tx>
            <c:strRef>
              <c:f>[绘图.xlsx]Sheet1!$A$2</c:f>
              <c:strCache>
                <c:ptCount val="1"/>
                <c:pt idx="0">
                  <c:v>城市A</c:v>
                </c:pt>
              </c:strCache>
            </c:strRef>
          </c:tx>
          <c:spPr>
            <a:solidFill>
              <a:schemeClr val="accent1">
                <a:lumMod val="60000"/>
                <a:lumOff val="40000"/>
              </a:schemeClr>
            </a:solidFill>
            <a:ln>
              <a:noFill/>
            </a:ln>
            <a:effectLst/>
          </c:spPr>
          <c:invertIfNegative val="0"/>
          <c:dPt>
            <c:idx val="0"/>
            <c:invertIfNegative val="0"/>
            <c:bubble3D val="0"/>
            <c:spPr>
              <a:solidFill>
                <a:schemeClr val="accent1">
                  <a:lumMod val="40000"/>
                  <a:lumOff val="60000"/>
                </a:schemeClr>
              </a:solidFill>
              <a:ln>
                <a:noFill/>
              </a:ln>
              <a:effectLst/>
            </c:spPr>
          </c:dPt>
          <c:dPt>
            <c:idx val="1"/>
            <c:invertIfNegative val="0"/>
            <c:bubble3D val="0"/>
            <c:spPr>
              <a:solidFill>
                <a:schemeClr val="accent1">
                  <a:lumMod val="40000"/>
                  <a:lumOff val="60000"/>
                </a:schemeClr>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[绘图.xlsx]Sheet1!$B$1:$C$1</c:f>
              <c:strCache>
                <c:ptCount val="2"/>
                <c:pt idx="0">
                  <c:v>class_0</c:v>
                </c:pt>
                <c:pt idx="1">
                  <c:v>class_1</c:v>
                </c:pt>
              </c:strCache>
            </c:strRef>
          </c:cat>
          <c:val>
            <c:numRef>
              <c:f>[绘图.xlsx]Sheet1!$B$2:$C$2</c:f>
              <c:numCache>
                <c:formatCode>0.00%</c:formatCode>
                <c:ptCount val="2"/>
                <c:pt idx="0">
                  <c:v>0.9001</c:v>
                </c:pt>
                <c:pt idx="1">
                  <c:v>0.0999</c:v>
                </c:pt>
              </c:numCache>
            </c:numRef>
          </c:val>
        </c:ser>
        <c:ser>
          <c:idx val="1"/>
          <c:order val="1"/>
          <c:tx>
            <c:strRef>
              <c:f>[绘图.xlsx]Sheet1!$A$3</c:f>
              <c:strCache>
                <c:ptCount val="1"/>
                <c:pt idx="0">
                  <c:v>城市B</c:v>
                </c:pt>
              </c:strCache>
            </c:strRef>
          </c:tx>
          <c:spPr>
            <a:solidFill>
              <a:schemeClr val="accent2">
                <a:lumMod val="60000"/>
                <a:lumOff val="4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[绘图.xlsx]Sheet1!$B$1:$C$1</c:f>
              <c:strCache>
                <c:ptCount val="2"/>
                <c:pt idx="0">
                  <c:v>class_0</c:v>
                </c:pt>
                <c:pt idx="1">
                  <c:v>class_1</c:v>
                </c:pt>
              </c:strCache>
            </c:strRef>
          </c:cat>
          <c:val>
            <c:numRef>
              <c:f>[绘图.xlsx]Sheet1!$B$3:$C$3</c:f>
              <c:numCache>
                <c:formatCode>0.00%</c:formatCode>
                <c:ptCount val="2"/>
                <c:pt idx="0">
                  <c:v>0.8478</c:v>
                </c:pt>
                <c:pt idx="1">
                  <c:v>0.1522</c:v>
                </c:pt>
              </c:numCache>
            </c:numRef>
          </c:val>
        </c:ser>
        <c:dLbls>
          <c:showLegendKey val="0"/>
          <c:showVal val="1"/>
          <c:showCatName val="0"/>
          <c:showSerName val="0"/>
          <c:showPercent val="0"/>
          <c:showBubbleSize val="0"/>
        </c:dLbls>
        <c:gapWidth val="219"/>
        <c:overlap val="-27"/>
        <c:axId val="213041947"/>
        <c:axId val="21632903"/>
      </c:barChart>
      <c:catAx>
        <c:axId val="213041947"/>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1632903"/>
        <c:crosses val="autoZero"/>
        <c:auto val="1"/>
        <c:lblAlgn val="ctr"/>
        <c:lblOffset val="100"/>
        <c:noMultiLvlLbl val="0"/>
      </c:catAx>
      <c:valAx>
        <c:axId val="2163290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13041947"/>
        <c:crosses val="autoZero"/>
        <c:crossBetween val="between"/>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数据集</a:t>
            </a:r>
            <a:r>
              <a:rPr lang="en-US" altLang="zh-CN"/>
              <a:t>2</a:t>
            </a:r>
            <a:endParaRPr lang="en-US" altLang="zh-CN"/>
          </a:p>
        </c:rich>
      </c:tx>
      <c:layout/>
      <c:overlay val="0"/>
      <c:spPr>
        <a:noFill/>
        <a:ln>
          <a:noFill/>
        </a:ln>
        <a:effectLst/>
      </c:spPr>
    </c:title>
    <c:autoTitleDeleted val="0"/>
    <c:plotArea>
      <c:layout/>
      <c:barChart>
        <c:barDir val="col"/>
        <c:grouping val="clustered"/>
        <c:varyColors val="0"/>
        <c:ser>
          <c:idx val="0"/>
          <c:order val="0"/>
          <c:tx>
            <c:strRef>
              <c:f>[绘图.xlsx]Sheet1!$A$6</c:f>
              <c:strCache>
                <c:ptCount val="1"/>
                <c:pt idx="0">
                  <c:v>城市A</c:v>
                </c:pt>
              </c:strCache>
            </c:strRef>
          </c:tx>
          <c:spPr>
            <a:solidFill>
              <a:schemeClr val="accent1">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[工作簿1]Sheet1!$B$5:$C$5</c:f>
              <c:strCache>
                <c:ptCount val="2"/>
                <c:pt idx="0">
                  <c:v>class_0</c:v>
                </c:pt>
                <c:pt idx="1">
                  <c:v>class_1</c:v>
                </c:pt>
              </c:strCache>
            </c:strRef>
          </c:cat>
          <c:val>
            <c:numRef>
              <c:f>[绘图.xlsx]Sheet1!$B$6:$C$6</c:f>
              <c:numCache>
                <c:formatCode>0.00%</c:formatCode>
                <c:ptCount val="2"/>
                <c:pt idx="0">
                  <c:v>0.899278</c:v>
                </c:pt>
                <c:pt idx="1">
                  <c:v>0.100722</c:v>
                </c:pt>
              </c:numCache>
            </c:numRef>
          </c:val>
        </c:ser>
        <c:ser>
          <c:idx val="1"/>
          <c:order val="1"/>
          <c:tx>
            <c:strRef>
              <c:f>[绘图.xlsx]Sheet1!$A$7</c:f>
              <c:strCache>
                <c:ptCount val="1"/>
                <c:pt idx="0">
                  <c:v>城市B</c:v>
                </c:pt>
              </c:strCache>
            </c:strRef>
          </c:tx>
          <c:spPr>
            <a:solidFill>
              <a:schemeClr val="accent2">
                <a:lumMod val="60000"/>
                <a:lumOff val="4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[工作簿1]Sheet1!$B$5:$C$5</c:f>
              <c:strCache>
                <c:ptCount val="2"/>
                <c:pt idx="0">
                  <c:v>class_0</c:v>
                </c:pt>
                <c:pt idx="1">
                  <c:v>class_1</c:v>
                </c:pt>
              </c:strCache>
            </c:strRef>
          </c:cat>
          <c:val>
            <c:numRef>
              <c:f>[绘图.xlsx]Sheet1!$B$7:$C$7</c:f>
              <c:numCache>
                <c:formatCode>0.00%</c:formatCode>
                <c:ptCount val="2"/>
                <c:pt idx="0">
                  <c:v>0.848981</c:v>
                </c:pt>
                <c:pt idx="1">
                  <c:v>0.151019</c:v>
                </c:pt>
              </c:numCache>
            </c:numRef>
          </c:val>
        </c:ser>
        <c:dLbls>
          <c:showLegendKey val="0"/>
          <c:showVal val="1"/>
          <c:showCatName val="0"/>
          <c:showSerName val="0"/>
          <c:showPercent val="0"/>
          <c:showBubbleSize val="0"/>
        </c:dLbls>
        <c:gapWidth val="219"/>
        <c:overlap val="-27"/>
        <c:axId val="488552798"/>
        <c:axId val="755064482"/>
      </c:barChart>
      <c:catAx>
        <c:axId val="4885527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55064482"/>
        <c:crosses val="autoZero"/>
        <c:auto val="1"/>
        <c:lblAlgn val="ctr"/>
        <c:lblOffset val="100"/>
        <c:noMultiLvlLbl val="0"/>
      </c:catAx>
      <c:valAx>
        <c:axId val="75506448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88552798"/>
        <c:crosses val="autoZero"/>
        <c:crossBetween val="between"/>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数据集</a:t>
            </a:r>
            <a:r>
              <a:rPr lang="en-US" altLang="zh-CN"/>
              <a:t>3</a:t>
            </a:r>
            <a:endParaRPr lang="en-US" altLang="zh-CN"/>
          </a:p>
        </c:rich>
      </c:tx>
      <c:layout/>
      <c:overlay val="0"/>
      <c:spPr>
        <a:noFill/>
        <a:ln>
          <a:noFill/>
        </a:ln>
        <a:effectLst/>
      </c:spPr>
    </c:title>
    <c:autoTitleDeleted val="0"/>
    <c:plotArea>
      <c:layout/>
      <c:barChart>
        <c:barDir val="col"/>
        <c:grouping val="clustered"/>
        <c:varyColors val="0"/>
        <c:ser>
          <c:idx val="0"/>
          <c:order val="0"/>
          <c:tx>
            <c:strRef>
              <c:f>[绘图.xlsx]Sheet1!$A$10</c:f>
              <c:strCache>
                <c:ptCount val="1"/>
                <c:pt idx="0">
                  <c:v>城市A</c:v>
                </c:pt>
              </c:strCache>
            </c:strRef>
          </c:tx>
          <c:spPr>
            <a:solidFill>
              <a:schemeClr val="accent1">
                <a:lumMod val="40000"/>
                <a:lumOff val="6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[绘图.xlsx]Sheet1!$B$9:$C$9</c:f>
              <c:strCache>
                <c:ptCount val="2"/>
                <c:pt idx="0">
                  <c:v>class_0</c:v>
                </c:pt>
                <c:pt idx="1">
                  <c:v>class_1</c:v>
                </c:pt>
              </c:strCache>
            </c:strRef>
          </c:cat>
          <c:val>
            <c:numRef>
              <c:f>[绘图.xlsx]Sheet1!$B$10:$C$10</c:f>
              <c:numCache>
                <c:formatCode>0.00%</c:formatCode>
                <c:ptCount val="2"/>
                <c:pt idx="0">
                  <c:v>0.891366</c:v>
                </c:pt>
                <c:pt idx="1">
                  <c:v>0.108634</c:v>
                </c:pt>
              </c:numCache>
            </c:numRef>
          </c:val>
        </c:ser>
        <c:ser>
          <c:idx val="1"/>
          <c:order val="1"/>
          <c:tx>
            <c:strRef>
              <c:f>[绘图.xlsx]Sheet1!$A$11</c:f>
              <c:strCache>
                <c:ptCount val="1"/>
                <c:pt idx="0">
                  <c:v>城市B</c:v>
                </c:pt>
              </c:strCache>
            </c:strRef>
          </c:tx>
          <c:spPr>
            <a:solidFill>
              <a:schemeClr val="accent2">
                <a:lumMod val="60000"/>
                <a:lumOff val="40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[绘图.xlsx]Sheet1!$B$9:$C$9</c:f>
              <c:strCache>
                <c:ptCount val="2"/>
                <c:pt idx="0">
                  <c:v>class_0</c:v>
                </c:pt>
                <c:pt idx="1">
                  <c:v>class_1</c:v>
                </c:pt>
              </c:strCache>
            </c:strRef>
          </c:cat>
          <c:val>
            <c:numRef>
              <c:f>[绘图.xlsx]Sheet1!$B$11:$C$11</c:f>
              <c:numCache>
                <c:formatCode>0.00%</c:formatCode>
                <c:ptCount val="2"/>
                <c:pt idx="0">
                  <c:v>0.942949</c:v>
                </c:pt>
                <c:pt idx="1">
                  <c:v>0.057051</c:v>
                </c:pt>
              </c:numCache>
            </c:numRef>
          </c:val>
        </c:ser>
        <c:dLbls>
          <c:showLegendKey val="0"/>
          <c:showVal val="1"/>
          <c:showCatName val="0"/>
          <c:showSerName val="0"/>
          <c:showPercent val="0"/>
          <c:showBubbleSize val="0"/>
        </c:dLbls>
        <c:gapWidth val="219"/>
        <c:overlap val="-27"/>
        <c:axId val="450419818"/>
        <c:axId val="189570844"/>
      </c:barChart>
      <c:catAx>
        <c:axId val="45041981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89570844"/>
        <c:crosses val="autoZero"/>
        <c:auto val="1"/>
        <c:lblAlgn val="ctr"/>
        <c:lblOffset val="100"/>
        <c:noMultiLvlLbl val="0"/>
      </c:catAx>
      <c:valAx>
        <c:axId val="1895708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50419818"/>
        <c:crosses val="autoZero"/>
        <c:crossBetween val="between"/>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[绘图.xlsx]Sheet2!$B$1</c:f>
              <c:strCache>
                <c:ptCount val="1"/>
                <c:pt idx="0">
                  <c:v>线下验证分数</c:v>
                </c:pt>
              </c:strCache>
            </c:strRef>
          </c:tx>
          <c:spPr>
            <a:ln w="25400" cap="rnd">
              <a:solidFill>
                <a:schemeClr val="accent2">
                  <a:lumMod val="60000"/>
                  <a:lumOff val="40000"/>
                </a:schemeClr>
              </a:solidFill>
              <a:round/>
            </a:ln>
            <a:effectLst/>
            <a:sp3d contourW="25400"/>
          </c:spPr>
          <c:marker>
            <c:symbol val="none"/>
          </c:marker>
          <c:dLbls>
            <c:delete val="1"/>
          </c:dLbls>
          <c:cat>
            <c:numRef>
              <c:f>[绘图.xlsx]Sheet2!$A$2:$A$11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[绘图.xlsx]Sheet2!$B$2:$B$11</c:f>
              <c:numCache>
                <c:formatCode>General</c:formatCode>
                <c:ptCount val="10"/>
                <c:pt idx="0">
                  <c:v>0.8854</c:v>
                </c:pt>
                <c:pt idx="1">
                  <c:v>0.8891</c:v>
                </c:pt>
                <c:pt idx="2">
                  <c:v>0.8914</c:v>
                </c:pt>
                <c:pt idx="3">
                  <c:v>0.8945</c:v>
                </c:pt>
                <c:pt idx="4">
                  <c:v>0.8948</c:v>
                </c:pt>
                <c:pt idx="5">
                  <c:v>0.9045</c:v>
                </c:pt>
                <c:pt idx="6">
                  <c:v>0.908</c:v>
                </c:pt>
                <c:pt idx="7">
                  <c:v>0.9107</c:v>
                </c:pt>
                <c:pt idx="8">
                  <c:v>0.9114</c:v>
                </c:pt>
                <c:pt idx="9">
                  <c:v>0.9149</c:v>
                </c:pt>
              </c:numCache>
            </c:numRef>
          </c:val>
          <c:smooth val="0"/>
        </c:ser>
        <c:ser>
          <c:idx val="1"/>
          <c:order val="1"/>
          <c:tx>
            <c:strRef>
              <c:f>[绘图.xlsx]Sheet2!$C$1</c:f>
              <c:strCache>
                <c:ptCount val="1"/>
                <c:pt idx="0">
                  <c:v>线上测试分数</c:v>
                </c:pt>
              </c:strCache>
            </c:strRef>
          </c:tx>
          <c:spPr>
            <a:ln w="25400" cap="rnd" cmpd="sng">
              <a:solidFill>
                <a:schemeClr val="accent1">
                  <a:lumMod val="60000"/>
                  <a:lumOff val="40000"/>
                </a:schemeClr>
              </a:solidFill>
              <a:prstDash val="sysDash"/>
              <a:round/>
            </a:ln>
            <a:effectLst/>
            <a:sp3d contourW="25400"/>
          </c:spPr>
          <c:marker>
            <c:symbol val="none"/>
          </c:marker>
          <c:dLbls>
            <c:delete val="1"/>
          </c:dLbls>
          <c:cat>
            <c:numRef>
              <c:f>[绘图.xlsx]Sheet2!$A$2:$A$11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[绘图.xlsx]Sheet2!$C$2:$C$11</c:f>
              <c:numCache>
                <c:formatCode>General</c:formatCode>
                <c:ptCount val="10"/>
                <c:pt idx="0">
                  <c:v>0.8973</c:v>
                </c:pt>
                <c:pt idx="1">
                  <c:v>0.9033</c:v>
                </c:pt>
                <c:pt idx="2">
                  <c:v>0.8982</c:v>
                </c:pt>
                <c:pt idx="3">
                  <c:v>0.9114</c:v>
                </c:pt>
                <c:pt idx="4">
                  <c:v>0.9068</c:v>
                </c:pt>
                <c:pt idx="5">
                  <c:v>0.9175</c:v>
                </c:pt>
                <c:pt idx="6">
                  <c:v>0.9168</c:v>
                </c:pt>
                <c:pt idx="7">
                  <c:v>0.9165</c:v>
                </c:pt>
                <c:pt idx="8">
                  <c:v>0.9208</c:v>
                </c:pt>
                <c:pt idx="9">
                  <c:v>0.9166</c:v>
                </c:pt>
              </c:numCache>
            </c:numRef>
          </c:val>
          <c:smooth val="0"/>
        </c:ser>
        <c:dLbls>
          <c:showLegendKey val="0"/>
          <c:showVal val="0"/>
          <c:showCatName val="0"/>
          <c:showSerName val="0"/>
          <c:showPercent val="0"/>
          <c:showBubbleSize val="0"/>
        </c:dLbls>
        <c:marker val="0"/>
        <c:smooth val="0"/>
        <c:axId val="265899798"/>
        <c:axId val="241802659"/>
      </c:lineChart>
      <c:catAx>
        <c:axId val="26589979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41802659"/>
        <c:crossesAt val="0"/>
        <c:auto val="1"/>
        <c:lblAlgn val="ctr"/>
        <c:lblOffset val="100"/>
        <c:noMultiLvlLbl val="0"/>
      </c:catAx>
      <c:valAx>
        <c:axId val="241802659"/>
        <c:scaling>
          <c:orientation val="minMax"/>
        </c:scaling>
        <c:delete val="0"/>
        <c:axPos val="l"/>
        <c:majorGridlines>
          <c:spPr>
            <a:ln w="9525" cap="flat" cmpd="sng" algn="ctr">
              <a:solidFill>
                <a:schemeClr val="tx1">
                  <a:lumMod val="15000"/>
                  <a:lumOff val="85000"/>
                </a:schemeClr>
              </a:solidFill>
              <a:round/>
            </a:ln>
            <a:effectLst/>
          </c:spPr>
        </c:majorGridlines>
        <c:numFmt formatCode="0.00_);[Red]\(0.0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65899798"/>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dataset2 </a:t>
            </a:r>
            <a:r>
              <a:t>F1 score</a:t>
            </a:r>
          </a:p>
        </c:rich>
      </c:tx>
      <c:layout/>
      <c:overlay val="0"/>
      <c:spPr>
        <a:noFill/>
        <a:ln>
          <a:noFill/>
        </a:ln>
        <a:effectLst/>
      </c:spPr>
    </c:title>
    <c:autoTitleDeleted val="0"/>
    <c:plotArea>
      <c:layout/>
      <c:lineChart>
        <c:grouping val="standard"/>
        <c:varyColors val="0"/>
        <c:ser>
          <c:idx val="0"/>
          <c:order val="0"/>
          <c:tx>
            <c:strRef>
              <c:f>[绘图.xlsx]Sheet2!$C$35</c:f>
              <c:strCache>
                <c:ptCount val="1"/>
                <c:pt idx="0">
                  <c:v>F1 score</c:v>
                </c:pt>
              </c:strCache>
            </c:strRef>
          </c:tx>
          <c:spPr>
            <a:ln w="28575" cap="rnd">
              <a:solidFill>
                <a:schemeClr val="accent1">
                  <a:lumMod val="40000"/>
                  <a:lumOff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[绘图.xlsx]Sheet2!$B$36:$B$39</c:f>
              <c:strCache>
                <c:ptCount val="4"/>
                <c:pt idx="0">
                  <c:v>Conv1d</c:v>
                </c:pt>
                <c:pt idx="1">
                  <c:v>Conv1d+pretrain</c:v>
                </c:pt>
                <c:pt idx="2">
                  <c:v>LSTM</c:v>
                </c:pt>
                <c:pt idx="3">
                  <c:v>LSTM+pretrain</c:v>
                </c:pt>
              </c:strCache>
            </c:strRef>
          </c:cat>
          <c:val>
            <c:numRef>
              <c:f>[绘图.xlsx]Sheet2!$C$36:$C$39</c:f>
              <c:numCache>
                <c:formatCode>General</c:formatCode>
                <c:ptCount val="4"/>
                <c:pt idx="0">
                  <c:v>0.7686</c:v>
                </c:pt>
                <c:pt idx="1">
                  <c:v>0.7737</c:v>
                </c:pt>
                <c:pt idx="2">
                  <c:v>0.79405</c:v>
                </c:pt>
                <c:pt idx="3">
                  <c:v>0.8195</c:v>
                </c:pt>
              </c:numCache>
            </c:numRef>
          </c:val>
          <c:smooth val="0"/>
        </c:ser>
        <c:dLbls>
          <c:showLegendKey val="0"/>
          <c:showVal val="1"/>
          <c:showCatName val="0"/>
          <c:showSerName val="0"/>
          <c:showPercent val="0"/>
          <c:showBubbleSize val="0"/>
        </c:dLbls>
        <c:marker val="0"/>
        <c:smooth val="0"/>
        <c:axId val="282026672"/>
        <c:axId val="672446908"/>
      </c:lineChart>
      <c:catAx>
        <c:axId val="28202667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72446908"/>
        <c:crosses val="autoZero"/>
        <c:auto val="1"/>
        <c:lblAlgn val="ctr"/>
        <c:lblOffset val="100"/>
        <c:noMultiLvlLbl val="0"/>
      </c:catAx>
      <c:valAx>
        <c:axId val="672446908"/>
        <c:scaling>
          <c:orientation val="minMax"/>
        </c:scaling>
        <c:delete val="0"/>
        <c:axPos val="l"/>
        <c:majorGridlines>
          <c:spPr>
            <a:ln w="9525" cap="flat" cmpd="sng" algn="ctr">
              <a:solidFill>
                <a:schemeClr val="tx1">
                  <a:lumMod val="15000"/>
                  <a:lumOff val="85000"/>
                </a:schemeClr>
              </a:solidFill>
              <a:round/>
            </a:ln>
            <a:effectLst/>
          </c:spPr>
        </c:majorGridlines>
        <c:numFmt formatCode="0.00_);[Red]\(0.0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282026672"/>
        <c:crosses val="autoZero"/>
        <c:crossBetween val="between"/>
        <c:majorUnit val="0.02"/>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dataset1 </a:t>
            </a:r>
            <a:r>
              <a:t>F1 score</a:t>
            </a:r>
          </a:p>
        </c:rich>
      </c:tx>
      <c:layout/>
      <c:overlay val="0"/>
      <c:spPr>
        <a:noFill/>
        <a:ln>
          <a:noFill/>
        </a:ln>
        <a:effectLst/>
      </c:spPr>
    </c:title>
    <c:autoTitleDeleted val="0"/>
    <c:plotArea>
      <c:layout/>
      <c:lineChart>
        <c:grouping val="standard"/>
        <c:varyColors val="0"/>
        <c:ser>
          <c:idx val="0"/>
          <c:order val="0"/>
          <c:tx>
            <c:strRef>
              <c:f>[绘图.xlsx]Sheet2!$C$20</c:f>
              <c:strCache>
                <c:ptCount val="1"/>
                <c:pt idx="0">
                  <c:v>F1 score</c:v>
                </c:pt>
              </c:strCache>
            </c:strRef>
          </c:tx>
          <c:spPr>
            <a:ln w="28575" cap="rnd">
              <a:solidFill>
                <a:schemeClr val="accent1">
                  <a:lumMod val="40000"/>
                  <a:lumOff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[绘图.xlsx]Sheet2!$B$21:$B$25</c:f>
              <c:strCache>
                <c:ptCount val="5"/>
                <c:pt idx="0">
                  <c:v>Conv1d</c:v>
                </c:pt>
                <c:pt idx="1">
                  <c:v>Conv1d+pretrain</c:v>
                </c:pt>
                <c:pt idx="2">
                  <c:v>LSTM</c:v>
                </c:pt>
                <c:pt idx="3">
                  <c:v>LSTM+pretrain</c:v>
                </c:pt>
                <c:pt idx="4">
                  <c:v>加权融合</c:v>
                </c:pt>
              </c:strCache>
            </c:strRef>
          </c:cat>
          <c:val>
            <c:numRef>
              <c:f>[绘图.xlsx]Sheet2!$C$21:$C$25</c:f>
              <c:numCache>
                <c:formatCode>0.0000_ </c:formatCode>
                <c:ptCount val="5"/>
                <c:pt idx="0">
                  <c:v>0.924</c:v>
                </c:pt>
                <c:pt idx="1">
                  <c:v>0.9188</c:v>
                </c:pt>
                <c:pt idx="2">
                  <c:v>0.93168</c:v>
                </c:pt>
                <c:pt idx="3">
                  <c:v>0.9225</c:v>
                </c:pt>
                <c:pt idx="4">
                  <c:v>0.9334</c:v>
                </c:pt>
              </c:numCache>
            </c:numRef>
          </c:val>
          <c:smooth val="0"/>
        </c:ser>
        <c:dLbls>
          <c:showLegendKey val="0"/>
          <c:showVal val="1"/>
          <c:showCatName val="0"/>
          <c:showSerName val="0"/>
          <c:showPercent val="0"/>
          <c:showBubbleSize val="0"/>
        </c:dLbls>
        <c:marker val="0"/>
        <c:smooth val="0"/>
        <c:axId val="924781920"/>
        <c:axId val="996784640"/>
      </c:lineChart>
      <c:catAx>
        <c:axId val="92478192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96784640"/>
        <c:crosses val="autoZero"/>
        <c:auto val="1"/>
        <c:lblAlgn val="ctr"/>
        <c:lblOffset val="100"/>
        <c:noMultiLvlLbl val="0"/>
      </c:catAx>
      <c:valAx>
        <c:axId val="996784640"/>
        <c:scaling>
          <c:orientation val="minMax"/>
        </c:scaling>
        <c:delete val="0"/>
        <c:axPos val="l"/>
        <c:majorGridlines>
          <c:spPr>
            <a:ln w="9525" cap="flat" cmpd="sng" algn="ctr">
              <a:solidFill>
                <a:schemeClr val="tx1">
                  <a:lumMod val="15000"/>
                  <a:lumOff val="85000"/>
                </a:schemeClr>
              </a:solidFill>
              <a:round/>
            </a:ln>
            <a:effectLst/>
          </c:spPr>
        </c:majorGridlines>
        <c:numFmt formatCode="#,##0.000_);[Red]\(#,##0.00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2478192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dataset3 </a:t>
            </a:r>
            <a:r>
              <a:t>F1 score</a:t>
            </a:r>
          </a:p>
        </c:rich>
      </c:tx>
      <c:layout/>
      <c:overlay val="0"/>
      <c:spPr>
        <a:noFill/>
        <a:ln>
          <a:noFill/>
        </a:ln>
        <a:effectLst/>
      </c:spPr>
    </c:title>
    <c:autoTitleDeleted val="0"/>
    <c:plotArea>
      <c:layout/>
      <c:lineChart>
        <c:grouping val="standard"/>
        <c:varyColors val="0"/>
        <c:ser>
          <c:idx val="0"/>
          <c:order val="0"/>
          <c:tx>
            <c:strRef>
              <c:f>[绘图.xlsx]Sheet2!$C$54</c:f>
              <c:strCache>
                <c:ptCount val="1"/>
                <c:pt idx="0">
                  <c:v>F1 score</c:v>
                </c:pt>
              </c:strCache>
            </c:strRef>
          </c:tx>
          <c:spPr>
            <a:ln w="28575" cap="rnd">
              <a:solidFill>
                <a:schemeClr val="accent1">
                  <a:lumMod val="40000"/>
                  <a:lumOff val="60000"/>
                </a:schemeClr>
              </a:solidFill>
              <a:round/>
            </a:ln>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[绘图.xlsx]Sheet2!$B$55:$B$58</c:f>
              <c:strCache>
                <c:ptCount val="4"/>
                <c:pt idx="0">
                  <c:v>LightGBM</c:v>
                </c:pt>
                <c:pt idx="1">
                  <c:v>LightGBM+嫁接</c:v>
                </c:pt>
                <c:pt idx="2">
                  <c:v>Catboost</c:v>
                </c:pt>
                <c:pt idx="3">
                  <c:v>Catboost+嫁接</c:v>
                </c:pt>
              </c:strCache>
            </c:strRef>
          </c:cat>
          <c:val>
            <c:numRef>
              <c:f>[绘图.xlsx]Sheet2!$C$55:$C$58</c:f>
              <c:numCache>
                <c:formatCode>0.0000_ </c:formatCode>
                <c:ptCount val="4"/>
                <c:pt idx="0">
                  <c:v>0.925465838509316</c:v>
                </c:pt>
                <c:pt idx="1">
                  <c:v>0.931093507424067</c:v>
                </c:pt>
                <c:pt idx="2">
                  <c:v>0.925943621595795</c:v>
                </c:pt>
                <c:pt idx="3">
                  <c:v>0.93398630355152</c:v>
                </c:pt>
              </c:numCache>
            </c:numRef>
          </c:val>
          <c:smooth val="0"/>
        </c:ser>
        <c:dLbls>
          <c:showLegendKey val="0"/>
          <c:showVal val="1"/>
          <c:showCatName val="0"/>
          <c:showSerName val="0"/>
          <c:showPercent val="0"/>
          <c:showBubbleSize val="0"/>
        </c:dLbls>
        <c:marker val="0"/>
        <c:smooth val="0"/>
        <c:axId val="118659948"/>
        <c:axId val="830784271"/>
      </c:lineChart>
      <c:catAx>
        <c:axId val="1186599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30784271"/>
        <c:crosses val="autoZero"/>
        <c:auto val="1"/>
        <c:lblAlgn val="ctr"/>
        <c:lblOffset val="100"/>
        <c:noMultiLvlLbl val="0"/>
      </c:catAx>
      <c:valAx>
        <c:axId val="830784271"/>
        <c:scaling>
          <c:orientation val="minMax"/>
        </c:scaling>
        <c:delete val="0"/>
        <c:axPos val="l"/>
        <c:majorGridlines>
          <c:spPr>
            <a:ln w="9525" cap="flat" cmpd="sng" algn="ctr">
              <a:solidFill>
                <a:schemeClr val="tx1">
                  <a:lumMod val="15000"/>
                  <a:lumOff val="85000"/>
                </a:schemeClr>
              </a:solidFill>
              <a:round/>
            </a:ln>
            <a:effectLst/>
          </c:spPr>
        </c:majorGridlines>
        <c:numFmt formatCode="#,##0.0000_);[Red]\(#,##0.0000\)" sourceLinked="0"/>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8659948"/>
        <c:crosses val="autoZero"/>
        <c:crossBetween val="between"/>
        <c:majorUnit val="0.004"/>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Feature I</a:t>
            </a:r>
            <a:r>
              <a:t>mportance</a:t>
            </a:r>
            <a:endParaRPr lang="en-US" altLang="zh-CN"/>
          </a:p>
        </c:rich>
      </c:tx>
      <c:layout/>
      <c:overlay val="0"/>
      <c:spPr>
        <a:noFill/>
        <a:ln>
          <a:noFill/>
        </a:ln>
        <a:effectLst/>
      </c:spPr>
    </c:title>
    <c:autoTitleDeleted val="0"/>
    <c:plotArea>
      <c:layout>
        <c:manualLayout>
          <c:layoutTarget val="inner"/>
          <c:xMode val="edge"/>
          <c:yMode val="edge"/>
          <c:x val="0.382780163998438"/>
          <c:y val="0.104756667583173"/>
          <c:w val="0.571144084342054"/>
          <c:h val="0.864998625240583"/>
        </c:manualLayout>
      </c:layout>
      <c:barChart>
        <c:barDir val="bar"/>
        <c:grouping val="clustered"/>
        <c:varyColors val="0"/>
        <c:ser>
          <c:idx val="0"/>
          <c:order val="0"/>
          <c:tx>
            <c:strRef>
              <c:f>[绘图.xlsx]Sheet2!$C$73</c:f>
              <c:strCache>
                <c:ptCount val="1"/>
                <c:pt idx="0">
                  <c:v>importance</c:v>
                </c:pt>
              </c:strCache>
            </c:strRef>
          </c:tx>
          <c:spPr>
            <a:solidFill>
              <a:schemeClr val="accent1">
                <a:lumMod val="60000"/>
                <a:lumOff val="40000"/>
              </a:schemeClr>
            </a:solidFill>
            <a:ln>
              <a:noFill/>
            </a:ln>
            <a:effectLst/>
          </c:spPr>
          <c:invertIfNegative val="0"/>
          <c:dLbls>
            <c:delete val="1"/>
          </c:dLbls>
          <c:cat>
            <c:strRef>
              <c:f>[绘图.xlsx]Sheet2!$B$74:$B$92</c:f>
              <c:strCache>
                <c:ptCount val="19"/>
                <c:pt idx="0">
                  <c:v>sensor_1_diff2_var</c:v>
                </c:pt>
                <c:pt idx="1">
                  <c:v>sensor_8_min</c:v>
                </c:pt>
                <c:pt idx="2">
                  <c:v>sensor_8_max</c:v>
                </c:pt>
                <c:pt idx="3">
                  <c:v>sensor_1_diff2_max</c:v>
                </c:pt>
                <c:pt idx="4">
                  <c:v>sensor_2_max</c:v>
                </c:pt>
                <c:pt idx="5">
                  <c:v>sensor_4_mean</c:v>
                </c:pt>
                <c:pt idx="6">
                  <c:v>sensor_2_min</c:v>
                </c:pt>
                <c:pt idx="7">
                  <c:v>sensor_1_diff1_min</c:v>
                </c:pt>
                <c:pt idx="8">
                  <c:v>sensor_8_diff1_min</c:v>
                </c:pt>
                <c:pt idx="9">
                  <c:v>sensor_8_diff1_var</c:v>
                </c:pt>
                <c:pt idx="10">
                  <c:v>sensor_1_diff1_max</c:v>
                </c:pt>
                <c:pt idx="11">
                  <c:v>sensor_4_lag1_mean</c:v>
                </c:pt>
                <c:pt idx="12">
                  <c:v>sensor_2_diff1_var</c:v>
                </c:pt>
                <c:pt idx="13">
                  <c:v>sensor_2_diff1_min</c:v>
                </c:pt>
                <c:pt idx="14">
                  <c:v>sensor_2_diff1_mean</c:v>
                </c:pt>
                <c:pt idx="15">
                  <c:v>sensor_5_min</c:v>
                </c:pt>
                <c:pt idx="16">
                  <c:v>sensor_9_max</c:v>
                </c:pt>
                <c:pt idx="17">
                  <c:v>sensor_5_max</c:v>
                </c:pt>
                <c:pt idx="18">
                  <c:v>sensor_8_mean</c:v>
                </c:pt>
              </c:strCache>
            </c:strRef>
          </c:cat>
          <c:val>
            <c:numRef>
              <c:f>[绘图.xlsx]Sheet2!$C$74:$C$92</c:f>
              <c:numCache>
                <c:formatCode>General</c:formatCode>
                <c:ptCount val="19"/>
                <c:pt idx="0">
                  <c:v>97021.0706106722</c:v>
                </c:pt>
                <c:pt idx="1">
                  <c:v>37893.2903268039</c:v>
                </c:pt>
                <c:pt idx="2">
                  <c:v>33760.2702329456</c:v>
                </c:pt>
                <c:pt idx="3">
                  <c:v>21653.9258386492</c:v>
                </c:pt>
                <c:pt idx="4">
                  <c:v>20590.578282386</c:v>
                </c:pt>
                <c:pt idx="5">
                  <c:v>20360.4437471032</c:v>
                </c:pt>
                <c:pt idx="6">
                  <c:v>19953.1444072127</c:v>
                </c:pt>
                <c:pt idx="7">
                  <c:v>18844.4402825236</c:v>
                </c:pt>
                <c:pt idx="8">
                  <c:v>18748.0678071975</c:v>
                </c:pt>
                <c:pt idx="9">
                  <c:v>16834.5895678997</c:v>
                </c:pt>
                <c:pt idx="10">
                  <c:v>16454.2351678311</c:v>
                </c:pt>
                <c:pt idx="11">
                  <c:v>14934.7529705464</c:v>
                </c:pt>
                <c:pt idx="12">
                  <c:v>14877.4975013434</c:v>
                </c:pt>
                <c:pt idx="13">
                  <c:v>14662.0327555537</c:v>
                </c:pt>
                <c:pt idx="14">
                  <c:v>14376.2227911651</c:v>
                </c:pt>
                <c:pt idx="15">
                  <c:v>13869.4938172101</c:v>
                </c:pt>
                <c:pt idx="16">
                  <c:v>12965.5752783417</c:v>
                </c:pt>
                <c:pt idx="17">
                  <c:v>12447.7578817605</c:v>
                </c:pt>
                <c:pt idx="18">
                  <c:v>12105.5240811705</c:v>
                </c:pt>
              </c:numCache>
            </c:numRef>
          </c:val>
        </c:ser>
        <c:dLbls>
          <c:showLegendKey val="0"/>
          <c:showVal val="0"/>
          <c:showCatName val="0"/>
          <c:showSerName val="0"/>
          <c:showPercent val="0"/>
          <c:showBubbleSize val="0"/>
        </c:dLbls>
        <c:gapWidth val="182"/>
        <c:overlap val="0"/>
        <c:axId val="707310276"/>
        <c:axId val="491736163"/>
      </c:barChart>
      <c:catAx>
        <c:axId val="707310276"/>
        <c:scaling>
          <c:orientation val="maxMin"/>
        </c:scaling>
        <c:delete val="0"/>
        <c:axPos val="l"/>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91736163"/>
        <c:crosses val="autoZero"/>
        <c:auto val="1"/>
        <c:lblAlgn val="ctr"/>
        <c:lblOffset val="100"/>
        <c:noMultiLvlLbl val="0"/>
      </c:catAx>
      <c:valAx>
        <c:axId val="491736163"/>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0731027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t>Feature Importance(嫁接)</a:t>
            </a:r>
          </a:p>
        </c:rich>
      </c:tx>
      <c:layout>
        <c:manualLayout>
          <c:xMode val="edge"/>
          <c:yMode val="edge"/>
          <c:x val="0.164282418089525"/>
          <c:y val="0.0156067108856808"/>
        </c:manualLayout>
      </c:layout>
      <c:overlay val="0"/>
      <c:spPr>
        <a:noFill/>
        <a:ln>
          <a:noFill/>
        </a:ln>
        <a:effectLst/>
      </c:spPr>
    </c:title>
    <c:autoTitleDeleted val="0"/>
    <c:plotArea>
      <c:layout/>
      <c:barChart>
        <c:barDir val="bar"/>
        <c:grouping val="clustered"/>
        <c:varyColors val="0"/>
        <c:ser>
          <c:idx val="0"/>
          <c:order val="0"/>
          <c:tx>
            <c:strRef>
              <c:f>[绘图.xlsx]Sheet2!$C$96</c:f>
              <c:strCache>
                <c:ptCount val="1"/>
                <c:pt idx="0">
                  <c:v>Feature Importance(gain)</c:v>
                </c:pt>
              </c:strCache>
            </c:strRef>
          </c:tx>
          <c:spPr>
            <a:solidFill>
              <a:schemeClr val="accent1">
                <a:lumMod val="60000"/>
                <a:lumOff val="40000"/>
              </a:schemeClr>
            </a:solidFill>
            <a:ln>
              <a:noFill/>
            </a:ln>
            <a:effectLst/>
          </c:spPr>
          <c:invertIfNegative val="0"/>
          <c:dLbls>
            <c:delete val="1"/>
          </c:dLbls>
          <c:cat>
            <c:strRef>
              <c:f>[绘图.xlsx]Sheet2!$B$97:$B$115</c:f>
              <c:strCache>
                <c:ptCount val="19"/>
                <c:pt idx="0">
                  <c:v>pred</c:v>
                </c:pt>
                <c:pt idx="1">
                  <c:v>sensor_5_lag1_mean</c:v>
                </c:pt>
                <c:pt idx="2">
                  <c:v>row_min524</c:v>
                </c:pt>
                <c:pt idx="3">
                  <c:v>sensor_5_mean</c:v>
                </c:pt>
                <c:pt idx="4">
                  <c:v>sensor_8_diff1_min</c:v>
                </c:pt>
                <c:pt idx="5">
                  <c:v>sensor_9_lag1_var</c:v>
                </c:pt>
                <c:pt idx="6">
                  <c:v>sensor_9_var</c:v>
                </c:pt>
                <c:pt idx="7">
                  <c:v>sensor_8_diff1_var</c:v>
                </c:pt>
                <c:pt idx="8">
                  <c:v>sensor_2_diff1_var</c:v>
                </c:pt>
                <c:pt idx="9">
                  <c:v>sensor_4_var</c:v>
                </c:pt>
                <c:pt idx="10">
                  <c:v>sensor_4_diff1_var</c:v>
                </c:pt>
                <c:pt idx="11">
                  <c:v>row_min480</c:v>
                </c:pt>
                <c:pt idx="12">
                  <c:v>sensor_1_diff1_var</c:v>
                </c:pt>
                <c:pt idx="13">
                  <c:v>sensor_5_diff1_mean</c:v>
                </c:pt>
                <c:pt idx="14">
                  <c:v>sensor_5_var</c:v>
                </c:pt>
                <c:pt idx="15">
                  <c:v>sensor_8_var</c:v>
                </c:pt>
                <c:pt idx="16">
                  <c:v>sensor_0_mean_step_0</c:v>
                </c:pt>
                <c:pt idx="17">
                  <c:v>row_min384</c:v>
                </c:pt>
                <c:pt idx="18">
                  <c:v>sensor_9_lag2_var</c:v>
                </c:pt>
              </c:strCache>
            </c:strRef>
          </c:cat>
          <c:val>
            <c:numRef>
              <c:f>[绘图.xlsx]Sheet2!$C$97:$C$115</c:f>
              <c:numCache>
                <c:formatCode>General</c:formatCode>
                <c:ptCount val="19"/>
                <c:pt idx="0">
                  <c:v>1095910.80903196</c:v>
                </c:pt>
                <c:pt idx="1">
                  <c:v>3563.09812545776</c:v>
                </c:pt>
                <c:pt idx="2">
                  <c:v>3401.49852752685</c:v>
                </c:pt>
                <c:pt idx="3">
                  <c:v>2044.86721038818</c:v>
                </c:pt>
                <c:pt idx="4">
                  <c:v>1833.40439987182</c:v>
                </c:pt>
                <c:pt idx="5">
                  <c:v>1608.58130550384</c:v>
                </c:pt>
                <c:pt idx="6">
                  <c:v>1574.96258831024</c:v>
                </c:pt>
                <c:pt idx="7">
                  <c:v>1454.79899406433</c:v>
                </c:pt>
                <c:pt idx="8">
                  <c:v>1389.71277618408</c:v>
                </c:pt>
                <c:pt idx="9">
                  <c:v>1379.72318172454</c:v>
                </c:pt>
                <c:pt idx="10">
                  <c:v>1360.56030273437</c:v>
                </c:pt>
                <c:pt idx="11">
                  <c:v>1337.07168769836</c:v>
                </c:pt>
                <c:pt idx="12">
                  <c:v>1321.89942359924</c:v>
                </c:pt>
                <c:pt idx="13">
                  <c:v>1318.65761280059</c:v>
                </c:pt>
                <c:pt idx="14">
                  <c:v>1254.334400177</c:v>
                </c:pt>
                <c:pt idx="15">
                  <c:v>1243.50008392333</c:v>
                </c:pt>
                <c:pt idx="16">
                  <c:v>1238.47617340087</c:v>
                </c:pt>
                <c:pt idx="17">
                  <c:v>1201.15071582794</c:v>
                </c:pt>
                <c:pt idx="18">
                  <c:v>1189.51970100402</c:v>
                </c:pt>
              </c:numCache>
            </c:numRef>
          </c:val>
        </c:ser>
        <c:dLbls>
          <c:showLegendKey val="0"/>
          <c:showVal val="0"/>
          <c:showCatName val="0"/>
          <c:showSerName val="0"/>
          <c:showPercent val="0"/>
          <c:showBubbleSize val="0"/>
        </c:dLbls>
        <c:gapWidth val="182"/>
        <c:overlap val="0"/>
        <c:axId val="130193448"/>
        <c:axId val="592201723"/>
      </c:barChart>
      <c:catAx>
        <c:axId val="130193448"/>
        <c:scaling>
          <c:orientation val="maxMin"/>
        </c:scaling>
        <c:delete val="0"/>
        <c:axPos val="l"/>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592201723"/>
        <c:crosses val="autoZero"/>
        <c:auto val="1"/>
        <c:lblAlgn val="ctr"/>
        <c:lblOffset val="100"/>
        <c:noMultiLvlLbl val="0"/>
      </c:catAx>
      <c:valAx>
        <c:axId val="592201723"/>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3019344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panose="020B0503020204020204" charset="-122"/>
                <a:ea typeface="微软雅黑" panose="020B0503020204020204" charset="-122"/>
                <a:sym typeface="+mn-ea"/>
              </a:rPr>
              <a:t>嫁接学习，是一种迁移学习，一开始是用来描述将一个树模型的输出作为另一个树模型的输入的方法，此种方法与树的繁殖中的嫁接类似，故而得名，特别适用于</a:t>
            </a:r>
            <a:r>
              <a:rPr lang="zh-CN" altLang="en-US" b="1">
                <a:solidFill>
                  <a:srgbClr val="FF0000"/>
                </a:solidFill>
                <a:latin typeface="微软雅黑" panose="020B0503020204020204" charset="-122"/>
                <a:ea typeface="微软雅黑" panose="020B0503020204020204" charset="-122"/>
                <a:sym typeface="+mn-ea"/>
              </a:rPr>
              <a:t>数据分布不一致</a:t>
            </a:r>
            <a:r>
              <a:rPr lang="zh-CN" altLang="en-US">
                <a:latin typeface="微软雅黑" panose="020B0503020204020204" charset="-122"/>
                <a:ea typeface="微软雅黑" panose="020B0503020204020204" charset="-122"/>
                <a:sym typeface="+mn-ea"/>
              </a:rPr>
              <a:t>的场景中。</a:t>
            </a:r>
            <a:endParaRPr lang="zh-CN" altLang="en-US">
              <a:latin typeface="微软雅黑" panose="020B0503020204020204" charset="-122"/>
              <a:ea typeface="微软雅黑" panose="020B0503020204020204" charset="-122"/>
              <a:sym typeface="+mn-ea"/>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panose="020B0503020204020204" charset="-122"/>
                <a:ea typeface="微软雅黑" panose="020B0503020204020204" charset="-122"/>
                <a:sym typeface="+mn-ea"/>
              </a:rPr>
              <a:t>嫁接学习，是一种迁移学习，一开始是用来描述将一个树模型的输出作为另一个树模型的输入的方法，此种方法与树的繁殖中的嫁接类似，故而得名，特别适用于</a:t>
            </a:r>
            <a:r>
              <a:rPr lang="zh-CN" altLang="en-US" b="1">
                <a:solidFill>
                  <a:srgbClr val="FF0000"/>
                </a:solidFill>
                <a:latin typeface="微软雅黑" panose="020B0503020204020204" charset="-122"/>
                <a:ea typeface="微软雅黑" panose="020B0503020204020204" charset="-122"/>
                <a:sym typeface="+mn-ea"/>
              </a:rPr>
              <a:t>数据分布不一致</a:t>
            </a:r>
            <a:r>
              <a:rPr lang="zh-CN" altLang="en-US">
                <a:latin typeface="微软雅黑" panose="020B0503020204020204" charset="-122"/>
                <a:ea typeface="微软雅黑" panose="020B0503020204020204" charset="-122"/>
                <a:sym typeface="+mn-ea"/>
              </a:rPr>
              <a:t>的场景中。</a:t>
            </a:r>
            <a:endParaRPr lang="zh-CN" altLang="en-US">
              <a:latin typeface="微软雅黑" panose="020B0503020204020204" charset="-122"/>
              <a:ea typeface="微软雅黑" panose="020B0503020204020204" charset="-122"/>
              <a:sym typeface="+mn-ea"/>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charset="0"/>
                <a:ea typeface="微软雅黑" charset="0"/>
                <a:cs typeface="微软雅黑" charset="0"/>
                <a:sym typeface="+mn-ea"/>
              </a:rPr>
              <a:t>选择了</a:t>
            </a:r>
            <a:r>
              <a:rPr lang="zh-CN" altLang="en-US">
                <a:latin typeface="微软雅黑" charset="0"/>
                <a:ea typeface="微软雅黑" charset="0"/>
                <a:cs typeface="微软雅黑" charset="0"/>
                <a:sym typeface="+mn-ea"/>
              </a:rPr>
              <a:t>树模型后，就需要做特征工程。</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微软雅黑" charset="0"/>
                <a:ea typeface="微软雅黑" charset="0"/>
                <a:cs typeface="微软雅黑" charset="0"/>
                <a:sym typeface="+mn-ea"/>
              </a:rPr>
              <a:t>选择了</a:t>
            </a:r>
            <a:r>
              <a:rPr lang="en-US" altLang="zh-CN">
                <a:latin typeface="微软雅黑" charset="0"/>
                <a:ea typeface="微软雅黑" charset="0"/>
                <a:cs typeface="微软雅黑" charset="0"/>
                <a:sym typeface="+mn-ea"/>
              </a:rPr>
              <a:t>LightGBM</a:t>
            </a:r>
            <a:r>
              <a:rPr lang="zh-CN" altLang="en-US">
                <a:latin typeface="微软雅黑" charset="0"/>
                <a:ea typeface="微软雅黑" charset="0"/>
                <a:cs typeface="微软雅黑" charset="0"/>
                <a:sym typeface="+mn-ea"/>
              </a:rPr>
              <a:t>和</a:t>
            </a:r>
            <a:r>
              <a:rPr lang="en-US" altLang="zh-CN">
                <a:latin typeface="微软雅黑" charset="0"/>
                <a:ea typeface="微软雅黑" charset="0"/>
                <a:cs typeface="微软雅黑" charset="0"/>
                <a:sym typeface="+mn-ea"/>
              </a:rPr>
              <a:t>Catboost</a:t>
            </a:r>
            <a:r>
              <a:rPr lang="zh-CN" altLang="en-US">
                <a:latin typeface="微软雅黑" charset="0"/>
                <a:ea typeface="微软雅黑" charset="0"/>
                <a:cs typeface="微软雅黑" charset="0"/>
                <a:sym typeface="+mn-ea"/>
              </a:rPr>
              <a:t>模型后，就需要做特征工程。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6E58D1-D4E7-4840-A7FD-586EFCE371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5A839D-403C-475B-AACE-E7B118C1D6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E58D1-D4E7-4840-A7FD-586EFCE371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A839D-403C-475B-AACE-E7B118C1D6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6E58D1-D4E7-4840-A7FD-586EFCE371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A839D-403C-475B-AACE-E7B118C1D6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chart" Target="../charts/chart6.xml"/><Relationship Id="rId1" Type="http://schemas.openxmlformats.org/officeDocument/2006/relationships/chart" Target="../charts/chart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5.svg"/><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45.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chart" Target="../charts/char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4" Type="http://schemas.openxmlformats.org/officeDocument/2006/relationships/slideLayout" Target="../slideLayouts/slideLayout1.xml"/><Relationship Id="rId33" Type="http://schemas.openxmlformats.org/officeDocument/2006/relationships/image" Target="../media/image40.png"/><Relationship Id="rId32" Type="http://schemas.openxmlformats.org/officeDocument/2006/relationships/image" Target="../media/image39.png"/><Relationship Id="rId31" Type="http://schemas.openxmlformats.org/officeDocument/2006/relationships/image" Target="../media/image38.png"/><Relationship Id="rId30" Type="http://schemas.openxmlformats.org/officeDocument/2006/relationships/image" Target="../media/image37.png"/><Relationship Id="rId3" Type="http://schemas.openxmlformats.org/officeDocument/2006/relationships/image" Target="../media/image10.png"/><Relationship Id="rId29" Type="http://schemas.openxmlformats.org/officeDocument/2006/relationships/image" Target="../media/image36.png"/><Relationship Id="rId28" Type="http://schemas.openxmlformats.org/officeDocument/2006/relationships/image" Target="../media/image35.png"/><Relationship Id="rId27" Type="http://schemas.openxmlformats.org/officeDocument/2006/relationships/image" Target="../media/image34.png"/><Relationship Id="rId26" Type="http://schemas.openxmlformats.org/officeDocument/2006/relationships/image" Target="../media/image33.png"/><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image" Target="../media/image30.png"/><Relationship Id="rId22" Type="http://schemas.openxmlformats.org/officeDocument/2006/relationships/image" Target="../media/image29.png"/><Relationship Id="rId21" Type="http://schemas.openxmlformats.org/officeDocument/2006/relationships/image" Target="../media/image28.png"/><Relationship Id="rId20" Type="http://schemas.openxmlformats.org/officeDocument/2006/relationships/image" Target="../media/image27.png"/><Relationship Id="rId2" Type="http://schemas.openxmlformats.org/officeDocument/2006/relationships/image" Target="../media/image4.png"/><Relationship Id="rId19" Type="http://schemas.openxmlformats.org/officeDocument/2006/relationships/image" Target="../media/image26.png"/><Relationship Id="rId18" Type="http://schemas.openxmlformats.org/officeDocument/2006/relationships/image" Target="../media/image25.png"/><Relationship Id="rId17" Type="http://schemas.openxmlformats.org/officeDocument/2006/relationships/image" Target="../media/image24.png"/><Relationship Id="rId16" Type="http://schemas.openxmlformats.org/officeDocument/2006/relationships/image" Target="../media/image23.png"/><Relationship Id="rId15" Type="http://schemas.openxmlformats.org/officeDocument/2006/relationships/image" Target="../media/image22.png"/><Relationship Id="rId14" Type="http://schemas.openxmlformats.org/officeDocument/2006/relationships/image" Target="../media/image21.png"/><Relationship Id="rId13" Type="http://schemas.openxmlformats.org/officeDocument/2006/relationships/image" Target="../media/image20.png"/><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41.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chart" Target="../charts/chart4.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svg"/><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svg"/><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4970" y="628650"/>
            <a:ext cx="11402060" cy="5600700"/>
          </a:xfrm>
          <a:prstGeom prst="rect">
            <a:avLst/>
          </a:prstGeom>
          <a:noFill/>
        </p:spPr>
        <p:txBody>
          <a:bodyPr wrap="square" rtlCol="0">
            <a:spAutoFit/>
          </a:bodyPr>
          <a:lstStyle/>
          <a:p>
            <a:pPr algn="ctr">
              <a:lnSpc>
                <a:spcPct val="150000"/>
              </a:lnSpc>
            </a:pPr>
            <a:endParaRPr lang="en-US" altLang="zh-CN" sz="2800" b="1" i="0" dirty="0">
              <a:solidFill>
                <a:schemeClr val="tx1"/>
              </a:solidFill>
              <a:effectLst/>
              <a:latin typeface="微软雅黑" panose="020B0503020204020204" charset="-122"/>
              <a:ea typeface="微软雅黑" panose="020B0503020204020204" charset="-122"/>
              <a:cs typeface="微软雅黑" panose="020B0503020204020204" charset="-122"/>
            </a:endParaRPr>
          </a:p>
          <a:p>
            <a:pPr algn="ctr">
              <a:lnSpc>
                <a:spcPct val="150000"/>
              </a:lnSpc>
            </a:pPr>
            <a:r>
              <a:rPr lang="en-US" sz="3200" b="1" dirty="0">
                <a:solidFill>
                  <a:srgbClr val="333F50"/>
                </a:solidFill>
                <a:latin typeface="微软雅黑" panose="020B0503020204020204" charset="-122"/>
                <a:ea typeface="微软雅黑" panose="020B0503020204020204" charset="-122"/>
                <a:cs typeface="微软雅黑" panose="020B0503020204020204" charset="-122"/>
                <a:sym typeface="+mn-ea"/>
              </a:rPr>
              <a:t>PCIC 2022</a:t>
            </a:r>
            <a:endParaRPr lang="en-US" sz="3200" b="1" dirty="0">
              <a:solidFill>
                <a:srgbClr val="333F50"/>
              </a:solidFill>
              <a:latin typeface="微软雅黑" panose="020B0503020204020204" charset="-122"/>
              <a:ea typeface="微软雅黑" panose="020B0503020204020204" charset="-122"/>
              <a:cs typeface="微软雅黑" panose="020B0503020204020204" charset="-122"/>
              <a:sym typeface="+mn-ea"/>
            </a:endParaRPr>
          </a:p>
          <a:p>
            <a:pPr algn="ctr">
              <a:lnSpc>
                <a:spcPct val="150000"/>
              </a:lnSpc>
            </a:pPr>
            <a:r>
              <a:rPr sz="3200" b="1" dirty="0">
                <a:solidFill>
                  <a:srgbClr val="333F50"/>
                </a:solidFill>
                <a:latin typeface="微软雅黑" panose="020B0503020204020204" charset="-122"/>
                <a:ea typeface="微软雅黑" panose="020B0503020204020204" charset="-122"/>
                <a:cs typeface="微软雅黑" panose="020B0503020204020204" charset="-122"/>
                <a:sym typeface="+mn-ea"/>
              </a:rPr>
              <a:t>Causal Inference and Transfer Learning</a:t>
            </a:r>
            <a:endParaRPr lang="en-US" sz="3200" b="1" dirty="0">
              <a:solidFill>
                <a:srgbClr val="333F50"/>
              </a:solidFill>
              <a:latin typeface="微软雅黑" panose="020B0503020204020204" charset="-122"/>
              <a:ea typeface="微软雅黑" panose="020B0503020204020204" charset="-122"/>
              <a:cs typeface="微软雅黑" panose="020B0503020204020204" charset="-122"/>
              <a:sym typeface="+mn-ea"/>
            </a:endParaRPr>
          </a:p>
          <a:p>
            <a:pPr algn="ctr"/>
            <a:endParaRPr lang="en-US" altLang="zh-CN" sz="2400" b="1" i="0" dirty="0">
              <a:solidFill>
                <a:srgbClr val="333F50"/>
              </a:solidFill>
              <a:effectLst/>
              <a:latin typeface="微软雅黑" panose="020B0503020204020204" charset="-122"/>
              <a:ea typeface="微软雅黑" panose="020B0503020204020204" charset="-122"/>
              <a:cs typeface="微软雅黑" panose="020B0503020204020204" charset="-122"/>
            </a:endParaRPr>
          </a:p>
          <a:p>
            <a:pPr algn="ctr"/>
            <a:endParaRPr lang="en-US" altLang="zh-CN" sz="2600" b="1" i="0" dirty="0">
              <a:solidFill>
                <a:srgbClr val="333F50"/>
              </a:solidFill>
              <a:effectLst/>
              <a:latin typeface="微软雅黑" panose="020B0503020204020204" charset="-122"/>
              <a:ea typeface="微软雅黑" panose="020B0503020204020204" charset="-122"/>
              <a:cs typeface="微软雅黑" panose="020B0503020204020204" charset="-122"/>
            </a:endParaRPr>
          </a:p>
          <a:p>
            <a:pPr algn="ctr"/>
            <a:r>
              <a:rPr lang="en-US" altLang="zh-CN" sz="2600" b="1" i="0" dirty="0">
                <a:solidFill>
                  <a:srgbClr val="333F50"/>
                </a:solidFill>
                <a:effectLst/>
                <a:latin typeface="微软雅黑" panose="020B0503020204020204" charset="-122"/>
                <a:ea typeface="微软雅黑" panose="020B0503020204020204" charset="-122"/>
                <a:cs typeface="微软雅黑" panose="020B0503020204020204" charset="-122"/>
              </a:rPr>
              <a:t>Team</a:t>
            </a:r>
            <a:r>
              <a:rPr lang="zh-CN" altLang="en-US" sz="2600" b="1" i="0" dirty="0">
                <a:solidFill>
                  <a:srgbClr val="333F50"/>
                </a:solidFill>
                <a:effectLst/>
                <a:latin typeface="微软雅黑" panose="020B0503020204020204" charset="-122"/>
                <a:ea typeface="微软雅黑" panose="020B0503020204020204" charset="-122"/>
                <a:cs typeface="微软雅黑" panose="020B0503020204020204" charset="-122"/>
              </a:rPr>
              <a:t>：</a:t>
            </a:r>
            <a:r>
              <a:rPr lang="en-US" altLang="zh-CN" sz="2600" b="1" dirty="0">
                <a:solidFill>
                  <a:srgbClr val="333F50"/>
                </a:solidFill>
                <a:effectLst/>
                <a:latin typeface="微软雅黑" panose="020B0503020204020204" charset="-122"/>
                <a:ea typeface="微软雅黑" panose="020B0503020204020204" charset="-122"/>
                <a:cs typeface="微软雅黑" panose="020B0503020204020204" charset="-122"/>
                <a:sym typeface="+mn-ea"/>
              </a:rPr>
              <a:t>CVTEDMer</a:t>
            </a:r>
            <a:endParaRPr lang="en-US" altLang="zh-CN" sz="2600" b="1" i="0" dirty="0">
              <a:solidFill>
                <a:srgbClr val="333F50"/>
              </a:solidFill>
              <a:effectLst/>
              <a:latin typeface="微软雅黑" panose="020B0503020204020204" charset="-122"/>
              <a:ea typeface="微软雅黑" panose="020B0503020204020204" charset="-122"/>
              <a:cs typeface="微软雅黑" panose="020B0503020204020204" charset="-122"/>
            </a:endParaRPr>
          </a:p>
          <a:p>
            <a:pPr algn="ctr"/>
            <a:endParaRPr lang="en-US" altLang="zh-CN" sz="2400" b="1" i="0" dirty="0">
              <a:solidFill>
                <a:srgbClr val="333F50"/>
              </a:solidFill>
              <a:effectLst/>
              <a:latin typeface="微软雅黑" panose="020B0503020204020204" charset="-122"/>
              <a:ea typeface="微软雅黑" panose="020B0503020204020204" charset="-122"/>
              <a:cs typeface="微软雅黑" panose="020B0503020204020204" charset="-122"/>
            </a:endParaRPr>
          </a:p>
          <a:p>
            <a:pPr algn="ctr" rtl="0"/>
            <a:endParaRPr lang="en-US" altLang="zh-CN" b="0" i="0" dirty="0">
              <a:solidFill>
                <a:srgbClr val="333F50"/>
              </a:solidFill>
              <a:effectLst/>
              <a:latin typeface="微软雅黑" panose="020B0503020204020204" charset="-122"/>
              <a:ea typeface="微软雅黑" panose="020B0503020204020204" charset="-122"/>
              <a:cs typeface="微软雅黑" panose="020B0503020204020204" charset="-122"/>
            </a:endParaRPr>
          </a:p>
          <a:p>
            <a:pPr algn="ctr" rtl="0"/>
            <a:r>
              <a:rPr lang="zh-CN" altLang="en-US" sz="2400" dirty="0">
                <a:solidFill>
                  <a:srgbClr val="333F50"/>
                </a:solidFill>
                <a:latin typeface="微软雅黑" panose="020B0503020204020204" charset="-122"/>
                <a:ea typeface="微软雅黑" panose="020B0503020204020204" charset="-122"/>
                <a:cs typeface="微软雅黑" panose="020B0503020204020204" charset="-122"/>
              </a:rPr>
              <a:t>主讲人：周洋</a:t>
            </a:r>
            <a:endParaRPr lang="en-US" altLang="zh-CN" sz="2400" dirty="0">
              <a:solidFill>
                <a:srgbClr val="333F50"/>
              </a:solidFill>
              <a:latin typeface="微软雅黑" panose="020B0503020204020204" charset="-122"/>
              <a:ea typeface="微软雅黑" panose="020B0503020204020204" charset="-122"/>
              <a:cs typeface="微软雅黑" panose="020B0503020204020204" charset="-122"/>
            </a:endParaRPr>
          </a:p>
          <a:p>
            <a:pPr algn="ctr" rtl="0"/>
            <a:endParaRPr lang="en-US" altLang="zh-CN" sz="2400" b="0" i="0" dirty="0">
              <a:solidFill>
                <a:schemeClr val="tx1"/>
              </a:solidFill>
              <a:effectLst/>
              <a:latin typeface="微软雅黑" panose="020B0503020204020204" charset="-122"/>
              <a:ea typeface="微软雅黑" panose="020B0503020204020204" charset="-122"/>
              <a:cs typeface="微软雅黑" panose="020B0503020204020204" charset="-122"/>
            </a:endParaRPr>
          </a:p>
          <a:p>
            <a:pPr algn="l"/>
            <a:endParaRPr lang="en-US" altLang="zh-CN" b="1" i="0" dirty="0">
              <a:solidFill>
                <a:schemeClr val="tx1"/>
              </a:solidFill>
              <a:effectLst/>
              <a:latin typeface="微软雅黑" panose="020B0503020204020204" charset="-122"/>
              <a:ea typeface="微软雅黑" panose="020B0503020204020204" charset="-122"/>
              <a:cs typeface="微软雅黑" panose="020B0503020204020204" charset="-122"/>
            </a:endParaRPr>
          </a:p>
          <a:p>
            <a:br>
              <a:rPr lang="en-US" altLang="zh-CN" dirty="0">
                <a:solidFill>
                  <a:schemeClr val="tx1"/>
                </a:solidFill>
                <a:latin typeface="微软雅黑" panose="020B0503020204020204" charset="-122"/>
                <a:ea typeface="微软雅黑" panose="020B0503020204020204" charset="-122"/>
                <a:cs typeface="微软雅黑" panose="020B0503020204020204" charset="-122"/>
              </a:rPr>
            </a:br>
            <a:endParaRPr lang="en-US" altLang="zh-CN"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3074" name="Picture 4" descr="C:\Users\yyyy\Desktop\00.png"/>
          <p:cNvPicPr>
            <a:picLocks noChangeAspect="1"/>
          </p:cNvPicPr>
          <p:nvPr/>
        </p:nvPicPr>
        <p:blipFill>
          <a:blip r:embed="rId1"/>
          <a:stretch>
            <a:fillRect/>
          </a:stretch>
        </p:blipFill>
        <p:spPr>
          <a:xfrm>
            <a:off x="7870825" y="5905500"/>
            <a:ext cx="1177290" cy="563880"/>
          </a:xfrm>
          <a:prstGeom prst="rect">
            <a:avLst/>
          </a:prstGeom>
          <a:noFill/>
          <a:ln w="9525">
            <a:noFill/>
          </a:ln>
        </p:spPr>
      </p:pic>
      <p:pic>
        <p:nvPicPr>
          <p:cNvPr id="6" name="图片 5"/>
          <p:cNvPicPr>
            <a:picLocks noChangeAspect="1"/>
          </p:cNvPicPr>
          <p:nvPr/>
        </p:nvPicPr>
        <p:blipFill>
          <a:blip r:embed="rId2"/>
          <a:stretch>
            <a:fillRect/>
          </a:stretch>
        </p:blipFill>
        <p:spPr>
          <a:xfrm>
            <a:off x="9359265" y="5884545"/>
            <a:ext cx="2615565" cy="5848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3"/>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4"/>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模型结</a:t>
            </a:r>
            <a:r>
              <a:rPr lang="zh-CN" altLang="en-US" sz="2000">
                <a:latin typeface="微软雅黑" charset="0"/>
                <a:ea typeface="微软雅黑" charset="0"/>
              </a:rPr>
              <a:t>果</a:t>
            </a:r>
            <a:endParaRPr lang="zh-CN" altLang="en-US" sz="2000">
              <a:latin typeface="微软雅黑" charset="0"/>
              <a:ea typeface="微软雅黑" charset="0"/>
            </a:endParaRPr>
          </a:p>
        </p:txBody>
      </p:sp>
      <p:sp>
        <p:nvSpPr>
          <p:cNvPr id="10" name="文本框 9"/>
          <p:cNvSpPr txBox="1"/>
          <p:nvPr/>
        </p:nvSpPr>
        <p:spPr>
          <a:xfrm>
            <a:off x="2410460" y="4173220"/>
            <a:ext cx="8302625" cy="2306955"/>
          </a:xfrm>
          <a:prstGeom prst="rect">
            <a:avLst/>
          </a:prstGeom>
          <a:noFill/>
        </p:spPr>
        <p:txBody>
          <a:bodyPr wrap="square" rtlCol="0" anchor="t">
            <a:spAutoFit/>
          </a:bodyPr>
          <a:p>
            <a:pPr algn="l">
              <a:lnSpc>
                <a:spcPct val="150000"/>
              </a:lnSpc>
            </a:pPr>
            <a:r>
              <a:rPr lang="zh-CN" altLang="en-US" sz="1600">
                <a:latin typeface="微软雅黑" charset="0"/>
                <a:ea typeface="微软雅黑" charset="0"/>
                <a:cs typeface="微软雅黑" charset="0"/>
                <a:sym typeface="+mn-ea"/>
              </a:rPr>
              <a:t>数据集</a:t>
            </a:r>
            <a:r>
              <a:rPr lang="en-US" altLang="zh-CN" sz="1600">
                <a:latin typeface="微软雅黑" charset="0"/>
                <a:ea typeface="微软雅黑" charset="0"/>
                <a:cs typeface="微软雅黑" charset="0"/>
                <a:sym typeface="+mn-ea"/>
              </a:rPr>
              <a:t>1</a:t>
            </a:r>
            <a:r>
              <a:rPr lang="zh-CN" altLang="en-US" sz="1600">
                <a:latin typeface="微软雅黑" charset="0"/>
                <a:ea typeface="微软雅黑" charset="0"/>
                <a:cs typeface="微软雅黑" charset="0"/>
                <a:sym typeface="+mn-ea"/>
              </a:rPr>
              <a:t>中，预训练方式为在城市</a:t>
            </a:r>
            <a:r>
              <a:rPr lang="en-US" altLang="zh-CN" sz="1600">
                <a:latin typeface="微软雅黑" charset="0"/>
                <a:ea typeface="微软雅黑" charset="0"/>
                <a:cs typeface="微软雅黑" charset="0"/>
                <a:sym typeface="+mn-ea"/>
              </a:rPr>
              <a:t>A+B</a:t>
            </a:r>
            <a:r>
              <a:rPr lang="zh-CN" altLang="en-US" sz="1600">
                <a:latin typeface="微软雅黑" charset="0"/>
                <a:ea typeface="微软雅黑" charset="0"/>
                <a:cs typeface="微软雅黑" charset="0"/>
                <a:sym typeface="+mn-ea"/>
              </a:rPr>
              <a:t>的数据上预训练，然后在城市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的数据上做微调</a:t>
            </a:r>
            <a:endParaRPr lang="zh-CN" altLang="en-US" sz="1600">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预训练</a:t>
            </a:r>
            <a:r>
              <a:rPr lang="en-US" altLang="zh-CN"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sym typeface="+mn-ea"/>
              </a:rPr>
              <a:t>微调的结果</a:t>
            </a:r>
            <a:r>
              <a:rPr lang="zh-CN" altLang="en-US" sz="1600">
                <a:solidFill>
                  <a:srgbClr val="FF0000"/>
                </a:solidFill>
                <a:latin typeface="微软雅黑" charset="0"/>
                <a:ea typeface="微软雅黑" charset="0"/>
                <a:cs typeface="微软雅黑" charset="0"/>
                <a:sym typeface="+mn-ea"/>
              </a:rPr>
              <a:t>稍弱于</a:t>
            </a:r>
            <a:r>
              <a:rPr lang="zh-CN" altLang="en-US" sz="1600">
                <a:latin typeface="微软雅黑" charset="0"/>
                <a:ea typeface="微软雅黑" charset="0"/>
                <a:cs typeface="微软雅黑" charset="0"/>
                <a:sym typeface="+mn-ea"/>
              </a:rPr>
              <a:t>直接训练的结果</a:t>
            </a:r>
            <a:endParaRPr lang="zh-CN" altLang="en-US" sz="1600">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最终数据集</a:t>
            </a:r>
            <a:r>
              <a:rPr lang="en-US" altLang="zh-CN" sz="1600">
                <a:latin typeface="微软雅黑" charset="0"/>
                <a:ea typeface="微软雅黑" charset="0"/>
                <a:cs typeface="微软雅黑" charset="0"/>
                <a:sym typeface="+mn-ea"/>
              </a:rPr>
              <a:t>1</a:t>
            </a:r>
            <a:r>
              <a:rPr lang="zh-CN" altLang="en-US" sz="1600">
                <a:latin typeface="微软雅黑" charset="0"/>
                <a:ea typeface="微软雅黑" charset="0"/>
                <a:cs typeface="微软雅黑" charset="0"/>
                <a:sym typeface="+mn-ea"/>
              </a:rPr>
              <a:t>的线上分数为</a:t>
            </a:r>
            <a:r>
              <a:rPr lang="en-US" altLang="zh-CN" sz="1600">
                <a:latin typeface="微软雅黑" charset="0"/>
                <a:ea typeface="微软雅黑" charset="0"/>
                <a:cs typeface="微软雅黑" charset="0"/>
                <a:sym typeface="+mn-ea"/>
              </a:rPr>
              <a:t>0.9334</a:t>
            </a:r>
            <a:endParaRPr lang="zh-CN" altLang="en-US" sz="1600">
              <a:latin typeface="微软雅黑" charset="0"/>
              <a:ea typeface="微软雅黑" charset="0"/>
              <a:cs typeface="微软雅黑" charset="0"/>
              <a:sym typeface="+mn-ea"/>
            </a:endParaRPr>
          </a:p>
          <a:p>
            <a:pPr algn="l">
              <a:lnSpc>
                <a:spcPct val="150000"/>
              </a:lnSpc>
            </a:pPr>
            <a:endParaRPr lang="zh-CN" altLang="en-US" sz="1600">
              <a:latin typeface="微软雅黑" charset="0"/>
              <a:ea typeface="微软雅黑" charset="0"/>
              <a:cs typeface="微软雅黑" charset="0"/>
            </a:endParaRPr>
          </a:p>
          <a:p>
            <a:pPr algn="l">
              <a:lnSpc>
                <a:spcPct val="150000"/>
              </a:lnSpc>
            </a:pPr>
            <a:r>
              <a:rPr lang="zh-CN" altLang="en-US" sz="1600">
                <a:latin typeface="微软雅黑" charset="0"/>
                <a:ea typeface="微软雅黑" charset="0"/>
                <a:cs typeface="微软雅黑" charset="0"/>
              </a:rPr>
              <a:t>数据集</a:t>
            </a:r>
            <a:r>
              <a:rPr lang="en-US" altLang="zh-CN" sz="1600">
                <a:latin typeface="微软雅黑" charset="0"/>
                <a:ea typeface="微软雅黑" charset="0"/>
                <a:cs typeface="微软雅黑" charset="0"/>
              </a:rPr>
              <a:t>2</a:t>
            </a:r>
            <a:r>
              <a:rPr lang="zh-CN" altLang="en-US" sz="1600">
                <a:latin typeface="微软雅黑" charset="0"/>
                <a:ea typeface="微软雅黑" charset="0"/>
                <a:cs typeface="微软雅黑" charset="0"/>
              </a:rPr>
              <a:t>中，</a:t>
            </a:r>
            <a:r>
              <a:rPr lang="zh-CN" altLang="en-US" sz="1600">
                <a:latin typeface="微软雅黑" charset="0"/>
                <a:ea typeface="微软雅黑" charset="0"/>
                <a:cs typeface="微软雅黑" charset="0"/>
                <a:sym typeface="+mn-ea"/>
              </a:rPr>
              <a:t>预训练方式为在城市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的数据上预训练，然后在城市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的数据上做微调</a:t>
            </a:r>
            <a:endParaRPr lang="zh-CN" altLang="en-US" sz="1600">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预训练</a:t>
            </a:r>
            <a:r>
              <a:rPr lang="en-US" altLang="zh-CN"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sym typeface="+mn-ea"/>
              </a:rPr>
              <a:t>微调的结果</a:t>
            </a:r>
            <a:r>
              <a:rPr lang="zh-CN" altLang="en-US" sz="1600">
                <a:solidFill>
                  <a:srgbClr val="FF0000"/>
                </a:solidFill>
                <a:latin typeface="微软雅黑" charset="0"/>
                <a:ea typeface="微软雅黑" charset="0"/>
                <a:cs typeface="微软雅黑" charset="0"/>
                <a:sym typeface="+mn-ea"/>
              </a:rPr>
              <a:t>好于</a:t>
            </a:r>
            <a:r>
              <a:rPr lang="zh-CN" altLang="en-US" sz="1600">
                <a:latin typeface="微软雅黑" charset="0"/>
                <a:ea typeface="微软雅黑" charset="0"/>
                <a:cs typeface="微软雅黑" charset="0"/>
                <a:sym typeface="+mn-ea"/>
              </a:rPr>
              <a:t>直接训练的结果</a:t>
            </a:r>
            <a:endParaRPr lang="zh-CN" altLang="en-US" sz="1600">
              <a:latin typeface="微软雅黑" charset="0"/>
              <a:ea typeface="微软雅黑" charset="0"/>
              <a:cs typeface="微软雅黑" charset="0"/>
              <a:sym typeface="+mn-ea"/>
            </a:endParaRPr>
          </a:p>
        </p:txBody>
      </p:sp>
      <p:graphicFrame>
        <p:nvGraphicFramePr>
          <p:cNvPr id="12" name="图表 11"/>
          <p:cNvGraphicFramePr/>
          <p:nvPr/>
        </p:nvGraphicFramePr>
        <p:xfrm>
          <a:off x="6083300" y="1028065"/>
          <a:ext cx="4498340" cy="27482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 name="图表 12"/>
          <p:cNvGraphicFramePr/>
          <p:nvPr/>
        </p:nvGraphicFramePr>
        <p:xfrm>
          <a:off x="1270000" y="1028065"/>
          <a:ext cx="4498340" cy="278638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嫁接学</a:t>
            </a:r>
            <a:r>
              <a:rPr lang="zh-CN" altLang="en-US" sz="2000">
                <a:latin typeface="微软雅黑" charset="0"/>
                <a:ea typeface="微软雅黑" charset="0"/>
              </a:rPr>
              <a:t>习</a:t>
            </a:r>
            <a:endParaRPr lang="zh-CN" altLang="en-US" sz="2000">
              <a:latin typeface="微软雅黑" charset="0"/>
              <a:ea typeface="微软雅黑" charset="0"/>
            </a:endParaRPr>
          </a:p>
        </p:txBody>
      </p:sp>
      <p:sp>
        <p:nvSpPr>
          <p:cNvPr id="8" name="文本框 7"/>
          <p:cNvSpPr txBox="1"/>
          <p:nvPr/>
        </p:nvSpPr>
        <p:spPr>
          <a:xfrm>
            <a:off x="5848350" y="1273175"/>
            <a:ext cx="6343650" cy="4292600"/>
          </a:xfrm>
          <a:prstGeom prst="rect">
            <a:avLst/>
          </a:prstGeom>
          <a:noFill/>
        </p:spPr>
        <p:txBody>
          <a:bodyPr wrap="square" rtlCol="0">
            <a:spAutoFit/>
          </a:bodyPr>
          <a:p>
            <a:pPr>
              <a:lnSpc>
                <a:spcPct val="150000"/>
              </a:lnSpc>
            </a:pPr>
            <a:r>
              <a:rPr lang="zh-CN" altLang="en-US" sz="1400">
                <a:latin typeface="微软雅黑" panose="020B0503020204020204" charset="-122"/>
                <a:ea typeface="微软雅黑" panose="020B0503020204020204" charset="-122"/>
                <a:sym typeface="+mn-ea"/>
              </a:rPr>
              <a:t>如图所示为嫁接学习的流程，这里需要三份数据（城市</a:t>
            </a:r>
            <a:r>
              <a:rPr lang="en-US" altLang="zh-CN" sz="1400">
                <a:latin typeface="微软雅黑" panose="020B0503020204020204" charset="-122"/>
                <a:ea typeface="微软雅黑" panose="020B0503020204020204" charset="-122"/>
                <a:sym typeface="+mn-ea"/>
              </a:rPr>
              <a:t>B</a:t>
            </a:r>
            <a:r>
              <a:rPr lang="zh-CN" altLang="en-US" sz="1400">
                <a:latin typeface="微软雅黑" panose="020B0503020204020204" charset="-122"/>
                <a:ea typeface="微软雅黑" panose="020B0503020204020204" charset="-122"/>
                <a:sym typeface="+mn-ea"/>
              </a:rPr>
              <a:t>和城市</a:t>
            </a:r>
            <a:r>
              <a:rPr lang="en-US" altLang="zh-CN" sz="1400">
                <a:latin typeface="微软雅黑" panose="020B0503020204020204" charset="-122"/>
                <a:ea typeface="微软雅黑" panose="020B0503020204020204" charset="-122"/>
                <a:sym typeface="+mn-ea"/>
              </a:rPr>
              <a:t>B-test</a:t>
            </a:r>
            <a:r>
              <a:rPr lang="zh-CN" altLang="en-US" sz="1400">
                <a:latin typeface="微软雅黑" panose="020B0503020204020204" charset="-122"/>
                <a:ea typeface="微软雅黑" panose="020B0503020204020204" charset="-122"/>
                <a:sym typeface="+mn-ea"/>
              </a:rPr>
              <a:t>同分布，但城市</a:t>
            </a:r>
            <a:r>
              <a:rPr lang="en-US" altLang="zh-CN" sz="1400">
                <a:latin typeface="微软雅黑" panose="020B0503020204020204" charset="-122"/>
                <a:ea typeface="微软雅黑" panose="020B0503020204020204" charset="-122"/>
                <a:sym typeface="+mn-ea"/>
              </a:rPr>
              <a:t>A</a:t>
            </a:r>
            <a:r>
              <a:rPr lang="zh-CN" altLang="en-US" sz="1400">
                <a:latin typeface="微软雅黑" panose="020B0503020204020204" charset="-122"/>
                <a:ea typeface="微软雅黑" panose="020B0503020204020204" charset="-122"/>
                <a:sym typeface="+mn-ea"/>
              </a:rPr>
              <a:t>与前两者不同</a:t>
            </a:r>
            <a:r>
              <a:rPr lang="zh-CN" altLang="en-US" sz="1400">
                <a:latin typeface="微软雅黑" panose="020B0503020204020204" charset="-122"/>
                <a:ea typeface="微软雅黑" panose="020B0503020204020204" charset="-122"/>
                <a:sym typeface="+mn-ea"/>
              </a:rPr>
              <a:t>分布）</a:t>
            </a:r>
            <a:endParaRPr lang="zh-CN" altLang="en-US" sz="1400">
              <a:latin typeface="微软雅黑" panose="020B0503020204020204" charset="-122"/>
              <a:ea typeface="微软雅黑" panose="020B0503020204020204" charset="-122"/>
              <a:sym typeface="+mn-ea"/>
            </a:endParaRPr>
          </a:p>
          <a:p>
            <a:pPr>
              <a:lnSpc>
                <a:spcPct val="150000"/>
              </a:lnSpc>
            </a:pPr>
            <a:r>
              <a:rPr lang="zh-CN" altLang="en-US" sz="1400" b="1">
                <a:solidFill>
                  <a:srgbClr val="FF0000"/>
                </a:solidFill>
                <a:latin typeface="微软雅黑" panose="020B0503020204020204" charset="-122"/>
                <a:ea typeface="微软雅黑" panose="020B0503020204020204" charset="-122"/>
                <a:sym typeface="+mn-ea"/>
              </a:rPr>
              <a:t>第</a:t>
            </a:r>
            <a:r>
              <a:rPr lang="en-US" altLang="zh-CN" sz="1400" b="1">
                <a:solidFill>
                  <a:srgbClr val="FF0000"/>
                </a:solidFill>
                <a:latin typeface="微软雅黑" panose="020B0503020204020204" charset="-122"/>
                <a:ea typeface="微软雅黑" panose="020B0503020204020204" charset="-122"/>
                <a:sym typeface="+mn-ea"/>
              </a:rPr>
              <a:t>1</a:t>
            </a:r>
            <a:r>
              <a:rPr lang="zh-CN" altLang="en-US" sz="1400" b="1">
                <a:solidFill>
                  <a:srgbClr val="FF0000"/>
                </a:solidFill>
                <a:latin typeface="微软雅黑" panose="020B0503020204020204" charset="-122"/>
                <a:ea typeface="微软雅黑" panose="020B0503020204020204" charset="-122"/>
                <a:sym typeface="+mn-ea"/>
              </a:rPr>
              <a:t>阶段：</a:t>
            </a:r>
            <a:r>
              <a:rPr lang="zh-CN" altLang="en-US" sz="1400">
                <a:latin typeface="微软雅黑" panose="020B0503020204020204" charset="-122"/>
                <a:ea typeface="微软雅黑" panose="020B0503020204020204" charset="-122"/>
                <a:sym typeface="+mn-ea"/>
              </a:rPr>
              <a:t>模型</a:t>
            </a:r>
            <a:r>
              <a:rPr lang="en-US" altLang="zh-CN" sz="1400">
                <a:latin typeface="微软雅黑" panose="020B0503020204020204" charset="-122"/>
                <a:ea typeface="微软雅黑" panose="020B0503020204020204" charset="-122"/>
                <a:sym typeface="+mn-ea"/>
              </a:rPr>
              <a:t>1</a:t>
            </a:r>
            <a:r>
              <a:rPr lang="zh-CN" altLang="en-US" sz="1400">
                <a:latin typeface="微软雅黑" panose="020B0503020204020204" charset="-122"/>
                <a:ea typeface="微软雅黑" panose="020B0503020204020204" charset="-122"/>
                <a:sym typeface="+mn-ea"/>
              </a:rPr>
              <a:t>在城市</a:t>
            </a:r>
            <a:r>
              <a:rPr lang="en-US" altLang="zh-CN" sz="1400">
                <a:latin typeface="微软雅黑" panose="020B0503020204020204" charset="-122"/>
                <a:ea typeface="微软雅黑" panose="020B0503020204020204" charset="-122"/>
                <a:sym typeface="+mn-ea"/>
              </a:rPr>
              <a:t>A</a:t>
            </a:r>
            <a:r>
              <a:rPr lang="zh-CN" altLang="en-US" sz="1400">
                <a:latin typeface="微软雅黑" panose="020B0503020204020204" charset="-122"/>
                <a:ea typeface="微软雅黑" panose="020B0503020204020204" charset="-122"/>
                <a:sym typeface="+mn-ea"/>
              </a:rPr>
              <a:t>上训练，然后在城市</a:t>
            </a:r>
            <a:r>
              <a:rPr lang="en-US" altLang="zh-CN" sz="1400">
                <a:latin typeface="微软雅黑" panose="020B0503020204020204" charset="-122"/>
                <a:ea typeface="微软雅黑" panose="020B0503020204020204" charset="-122"/>
                <a:sym typeface="+mn-ea"/>
              </a:rPr>
              <a:t>B</a:t>
            </a:r>
            <a:r>
              <a:rPr lang="zh-CN" altLang="en-US" sz="1400">
                <a:latin typeface="微软雅黑" panose="020B0503020204020204" charset="-122"/>
                <a:ea typeface="微软雅黑" panose="020B0503020204020204" charset="-122"/>
                <a:sym typeface="+mn-ea"/>
              </a:rPr>
              <a:t>和城市</a:t>
            </a:r>
            <a:r>
              <a:rPr lang="en-US" altLang="zh-CN" sz="1400">
                <a:latin typeface="微软雅黑" panose="020B0503020204020204" charset="-122"/>
                <a:ea typeface="微软雅黑" panose="020B0503020204020204" charset="-122"/>
                <a:sym typeface="+mn-ea"/>
              </a:rPr>
              <a:t>B-test</a:t>
            </a:r>
            <a:r>
              <a:rPr lang="zh-CN" altLang="en-US" sz="1400">
                <a:latin typeface="微软雅黑" panose="020B0503020204020204" charset="-122"/>
                <a:ea typeface="微软雅黑" panose="020B0503020204020204" charset="-122"/>
                <a:sym typeface="+mn-ea"/>
              </a:rPr>
              <a:t>上预测，得到预测结果</a:t>
            </a:r>
            <a:r>
              <a:rPr lang="en-US" altLang="zh-CN" sz="1400">
                <a:latin typeface="微软雅黑" panose="020B0503020204020204" charset="-122"/>
                <a:ea typeface="微软雅黑" panose="020B0503020204020204" charset="-122"/>
                <a:sym typeface="+mn-ea"/>
              </a:rPr>
              <a:t>pred2</a:t>
            </a:r>
            <a:r>
              <a:rPr lang="zh-CN" altLang="en-US" sz="1400">
                <a:latin typeface="微软雅黑" panose="020B0503020204020204" charset="-122"/>
                <a:ea typeface="微软雅黑" panose="020B0503020204020204" charset="-122"/>
                <a:sym typeface="+mn-ea"/>
              </a:rPr>
              <a:t>和</a:t>
            </a:r>
            <a:r>
              <a:rPr lang="en-US" altLang="zh-CN" sz="1400">
                <a:latin typeface="微软雅黑" panose="020B0503020204020204" charset="-122"/>
                <a:ea typeface="微软雅黑" panose="020B0503020204020204" charset="-122"/>
                <a:sym typeface="+mn-ea"/>
              </a:rPr>
              <a:t>pred3</a:t>
            </a:r>
            <a:r>
              <a:rPr lang="zh-CN" altLang="en-US" sz="1400">
                <a:latin typeface="微软雅黑" panose="020B0503020204020204" charset="-122"/>
                <a:ea typeface="微软雅黑" panose="020B0503020204020204" charset="-122"/>
                <a:sym typeface="+mn-ea"/>
              </a:rPr>
              <a:t>，将其添加到原始列的后面，命名为</a:t>
            </a:r>
            <a:r>
              <a:rPr lang="en-US" altLang="zh-CN" sz="1400">
                <a:latin typeface="微软雅黑" panose="020B0503020204020204" charset="-122"/>
                <a:ea typeface="微软雅黑" panose="020B0503020204020204" charset="-122"/>
                <a:sym typeface="+mn-ea"/>
              </a:rPr>
              <a:t>pred</a:t>
            </a:r>
            <a:r>
              <a:rPr lang="zh-CN" altLang="en-US" sz="1400">
                <a:latin typeface="微软雅黑" panose="020B0503020204020204" charset="-122"/>
                <a:ea typeface="微软雅黑" panose="020B0503020204020204" charset="-122"/>
                <a:sym typeface="+mn-ea"/>
              </a:rPr>
              <a:t>；</a:t>
            </a:r>
            <a:endParaRPr lang="zh-CN" altLang="en-US" sz="1400">
              <a:latin typeface="微软雅黑" panose="020B0503020204020204" charset="-122"/>
              <a:ea typeface="微软雅黑" panose="020B0503020204020204" charset="-122"/>
              <a:sym typeface="+mn-ea"/>
            </a:endParaRPr>
          </a:p>
          <a:p>
            <a:pPr>
              <a:lnSpc>
                <a:spcPct val="150000"/>
              </a:lnSpc>
            </a:pPr>
            <a:r>
              <a:rPr lang="zh-CN" altLang="en-US" sz="1400" b="1">
                <a:solidFill>
                  <a:srgbClr val="FF0000"/>
                </a:solidFill>
                <a:latin typeface="微软雅黑" panose="020B0503020204020204" charset="-122"/>
                <a:ea typeface="微软雅黑" panose="020B0503020204020204" charset="-122"/>
                <a:sym typeface="+mn-ea"/>
              </a:rPr>
              <a:t>第</a:t>
            </a:r>
            <a:r>
              <a:rPr lang="en-US" altLang="zh-CN" sz="1400" b="1">
                <a:solidFill>
                  <a:srgbClr val="FF0000"/>
                </a:solidFill>
                <a:latin typeface="微软雅黑" panose="020B0503020204020204" charset="-122"/>
                <a:ea typeface="微软雅黑" panose="020B0503020204020204" charset="-122"/>
                <a:sym typeface="+mn-ea"/>
              </a:rPr>
              <a:t>2</a:t>
            </a:r>
            <a:r>
              <a:rPr lang="zh-CN" altLang="en-US" sz="1400" b="1">
                <a:solidFill>
                  <a:srgbClr val="FF0000"/>
                </a:solidFill>
                <a:latin typeface="微软雅黑" panose="020B0503020204020204" charset="-122"/>
                <a:ea typeface="微软雅黑" panose="020B0503020204020204" charset="-122"/>
                <a:sym typeface="+mn-ea"/>
              </a:rPr>
              <a:t>阶段：</a:t>
            </a:r>
            <a:r>
              <a:rPr lang="zh-CN" altLang="en-US" sz="1400">
                <a:latin typeface="微软雅黑" panose="020B0503020204020204" charset="-122"/>
                <a:ea typeface="微软雅黑" panose="020B0503020204020204" charset="-122"/>
                <a:sym typeface="+mn-ea"/>
              </a:rPr>
              <a:t>模型</a:t>
            </a:r>
            <a:r>
              <a:rPr lang="en-US" altLang="zh-CN" sz="1400">
                <a:latin typeface="微软雅黑" panose="020B0503020204020204" charset="-122"/>
                <a:ea typeface="微软雅黑" panose="020B0503020204020204" charset="-122"/>
                <a:sym typeface="+mn-ea"/>
              </a:rPr>
              <a:t>2</a:t>
            </a:r>
            <a:r>
              <a:rPr lang="zh-CN" altLang="en-US" sz="1400">
                <a:latin typeface="微软雅黑" panose="020B0503020204020204" charset="-122"/>
                <a:ea typeface="微软雅黑" panose="020B0503020204020204" charset="-122"/>
                <a:sym typeface="+mn-ea"/>
              </a:rPr>
              <a:t>在城市</a:t>
            </a:r>
            <a:r>
              <a:rPr lang="en-US" altLang="zh-CN" sz="1400">
                <a:latin typeface="微软雅黑" panose="020B0503020204020204" charset="-122"/>
                <a:ea typeface="微软雅黑" panose="020B0503020204020204" charset="-122"/>
                <a:sym typeface="+mn-ea"/>
              </a:rPr>
              <a:t>B</a:t>
            </a:r>
            <a:r>
              <a:rPr lang="zh-CN" altLang="en-US" sz="1400">
                <a:latin typeface="微软雅黑" panose="020B0503020204020204" charset="-122"/>
                <a:ea typeface="微软雅黑" panose="020B0503020204020204" charset="-122"/>
                <a:sym typeface="+mn-ea"/>
              </a:rPr>
              <a:t>上训练，然后在</a:t>
            </a:r>
            <a:r>
              <a:rPr lang="zh-CN" altLang="en-US" sz="1400">
                <a:latin typeface="微软雅黑" panose="020B0503020204020204" charset="-122"/>
                <a:ea typeface="微软雅黑" panose="020B0503020204020204" charset="-122"/>
                <a:sym typeface="+mn-ea"/>
              </a:rPr>
              <a:t>城市</a:t>
            </a:r>
            <a:r>
              <a:rPr lang="en-US" altLang="zh-CN" sz="1400">
                <a:latin typeface="微软雅黑" panose="020B0503020204020204" charset="-122"/>
                <a:ea typeface="微软雅黑" panose="020B0503020204020204" charset="-122"/>
                <a:sym typeface="+mn-ea"/>
              </a:rPr>
              <a:t>B-test</a:t>
            </a:r>
            <a:r>
              <a:rPr lang="zh-CN" altLang="en-US" sz="1400">
                <a:latin typeface="微软雅黑" panose="020B0503020204020204" charset="-122"/>
                <a:ea typeface="微软雅黑" panose="020B0503020204020204" charset="-122"/>
                <a:sym typeface="+mn-ea"/>
              </a:rPr>
              <a:t>上预测，得到</a:t>
            </a:r>
            <a:r>
              <a:rPr lang="en-US" altLang="zh-CN" sz="1400">
                <a:latin typeface="微软雅黑" panose="020B0503020204020204" charset="-122"/>
                <a:ea typeface="微软雅黑" panose="020B0503020204020204" charset="-122"/>
                <a:sym typeface="+mn-ea"/>
              </a:rPr>
              <a:t>pred4</a:t>
            </a:r>
            <a:r>
              <a:rPr lang="zh-CN" altLang="en-US" sz="1400">
                <a:latin typeface="微软雅黑" panose="020B0503020204020204" charset="-122"/>
                <a:ea typeface="微软雅黑" panose="020B0503020204020204" charset="-122"/>
                <a:sym typeface="+mn-ea"/>
              </a:rPr>
              <a:t>，作为最后的结果，这里的</a:t>
            </a:r>
            <a:r>
              <a:rPr lang="zh-CN" altLang="en-US" sz="1400">
                <a:latin typeface="微软雅黑" panose="020B0503020204020204" charset="-122"/>
                <a:ea typeface="微软雅黑" panose="020B0503020204020204" charset="-122"/>
                <a:sym typeface="+mn-ea"/>
              </a:rPr>
              <a:t>城市</a:t>
            </a:r>
            <a:r>
              <a:rPr lang="en-US" altLang="zh-CN" sz="1400">
                <a:latin typeface="微软雅黑" panose="020B0503020204020204" charset="-122"/>
                <a:ea typeface="微软雅黑" panose="020B0503020204020204" charset="-122"/>
                <a:sym typeface="+mn-ea"/>
              </a:rPr>
              <a:t>B</a:t>
            </a:r>
            <a:r>
              <a:rPr lang="zh-CN" altLang="en-US" sz="1400">
                <a:latin typeface="微软雅黑" panose="020B0503020204020204" charset="-122"/>
                <a:ea typeface="微软雅黑" panose="020B0503020204020204" charset="-122"/>
                <a:sym typeface="+mn-ea"/>
              </a:rPr>
              <a:t>和</a:t>
            </a:r>
            <a:r>
              <a:rPr lang="zh-CN" altLang="en-US" sz="1400">
                <a:latin typeface="微软雅黑" panose="020B0503020204020204" charset="-122"/>
                <a:ea typeface="微软雅黑" panose="020B0503020204020204" charset="-122"/>
                <a:sym typeface="+mn-ea"/>
              </a:rPr>
              <a:t>城市</a:t>
            </a:r>
            <a:r>
              <a:rPr lang="en-US" altLang="zh-CN" sz="1400">
                <a:latin typeface="微软雅黑" panose="020B0503020204020204" charset="-122"/>
                <a:ea typeface="微软雅黑" panose="020B0503020204020204" charset="-122"/>
                <a:sym typeface="+mn-ea"/>
              </a:rPr>
              <a:t>B-test</a:t>
            </a:r>
            <a:r>
              <a:rPr lang="zh-CN" altLang="en-US" sz="1400">
                <a:latin typeface="微软雅黑" panose="020B0503020204020204" charset="-122"/>
                <a:ea typeface="微软雅黑" panose="020B0503020204020204" charset="-122"/>
                <a:sym typeface="+mn-ea"/>
              </a:rPr>
              <a:t>与原始的数据不同之处在于多了一列</a:t>
            </a:r>
            <a:r>
              <a:rPr lang="en-US" altLang="zh-CN" sz="1400">
                <a:latin typeface="微软雅黑" panose="020B0503020204020204" charset="-122"/>
                <a:ea typeface="微软雅黑" panose="020B0503020204020204" charset="-122"/>
                <a:sym typeface="+mn-ea"/>
              </a:rPr>
              <a:t>pred</a:t>
            </a:r>
            <a:r>
              <a:rPr lang="zh-CN" altLang="en-US" sz="1400">
                <a:latin typeface="微软雅黑" panose="020B0503020204020204" charset="-122"/>
                <a:ea typeface="微软雅黑" panose="020B0503020204020204" charset="-122"/>
                <a:sym typeface="+mn-ea"/>
              </a:rPr>
              <a:t>，是由数据集</a:t>
            </a:r>
            <a:r>
              <a:rPr lang="en-US" altLang="zh-CN" sz="1400">
                <a:latin typeface="微软雅黑" panose="020B0503020204020204" charset="-122"/>
                <a:ea typeface="微软雅黑" panose="020B0503020204020204" charset="-122"/>
                <a:sym typeface="+mn-ea"/>
              </a:rPr>
              <a:t>1</a:t>
            </a:r>
            <a:r>
              <a:rPr lang="zh-CN" altLang="en-US" sz="1400">
                <a:latin typeface="微软雅黑" panose="020B0503020204020204" charset="-122"/>
                <a:ea typeface="微软雅黑" panose="020B0503020204020204" charset="-122"/>
                <a:sym typeface="+mn-ea"/>
              </a:rPr>
              <a:t>迁移学习得到的。</a:t>
            </a:r>
            <a:endParaRPr lang="zh-CN" altLang="en-US" sz="1400">
              <a:latin typeface="微软雅黑" panose="020B0503020204020204" charset="-122"/>
              <a:ea typeface="微软雅黑" panose="020B0503020204020204" charset="-122"/>
              <a:sym typeface="+mn-ea"/>
            </a:endParaRPr>
          </a:p>
          <a:p>
            <a:pPr>
              <a:lnSpc>
                <a:spcPct val="150000"/>
              </a:lnSpc>
            </a:pPr>
            <a:endParaRPr lang="zh-CN" altLang="en-US" sz="1400">
              <a:latin typeface="微软雅黑" panose="020B0503020204020204" charset="-122"/>
              <a:ea typeface="微软雅黑" panose="020B0503020204020204" charset="-122"/>
              <a:cs typeface="微软雅黑" charset="0"/>
              <a:sym typeface="+mn-ea"/>
            </a:endParaRPr>
          </a:p>
          <a:p>
            <a:pPr>
              <a:lnSpc>
                <a:spcPct val="150000"/>
              </a:lnSpc>
            </a:pPr>
            <a:r>
              <a:rPr lang="zh-CN" altLang="en-US" sz="1400">
                <a:latin typeface="微软雅黑" panose="020B0503020204020204" charset="-122"/>
                <a:ea typeface="微软雅黑" panose="020B0503020204020204" charset="-122"/>
                <a:cs typeface="微软雅黑" charset="0"/>
                <a:sym typeface="+mn-ea"/>
              </a:rPr>
              <a:t>进一步优化（如果只有两份数据集）</a:t>
            </a:r>
            <a:endParaRPr lang="zh-CN" altLang="en-US" sz="1400">
              <a:latin typeface="微软雅黑" panose="020B0503020204020204" charset="-122"/>
              <a:ea typeface="微软雅黑" panose="020B0503020204020204" charset="-122"/>
              <a:cs typeface="微软雅黑" charset="0"/>
              <a:sym typeface="+mn-ea"/>
            </a:endParaRPr>
          </a:p>
          <a:p>
            <a:pPr>
              <a:lnSpc>
                <a:spcPct val="150000"/>
              </a:lnSpc>
            </a:pPr>
            <a:r>
              <a:rPr lang="zh-CN" altLang="en-US" sz="1400" b="1">
                <a:solidFill>
                  <a:srgbClr val="FF0000"/>
                </a:solidFill>
                <a:latin typeface="微软雅黑" panose="020B0503020204020204" charset="-122"/>
                <a:ea typeface="微软雅黑" panose="020B0503020204020204" charset="-122"/>
                <a:cs typeface="微软雅黑" charset="0"/>
                <a:sym typeface="+mn-ea"/>
              </a:rPr>
              <a:t>第</a:t>
            </a:r>
            <a:r>
              <a:rPr lang="en-US" altLang="zh-CN" sz="1400" b="1">
                <a:solidFill>
                  <a:srgbClr val="FF0000"/>
                </a:solidFill>
                <a:latin typeface="微软雅黑" panose="020B0503020204020204" charset="-122"/>
                <a:ea typeface="微软雅黑" panose="020B0503020204020204" charset="-122"/>
                <a:cs typeface="微软雅黑" charset="0"/>
                <a:sym typeface="+mn-ea"/>
              </a:rPr>
              <a:t>1</a:t>
            </a:r>
            <a:r>
              <a:rPr lang="zh-CN" altLang="en-US" sz="1400" b="1">
                <a:solidFill>
                  <a:srgbClr val="FF0000"/>
                </a:solidFill>
                <a:latin typeface="微软雅黑" panose="020B0503020204020204" charset="-122"/>
                <a:ea typeface="微软雅黑" panose="020B0503020204020204" charset="-122"/>
                <a:cs typeface="微软雅黑" charset="0"/>
                <a:sym typeface="+mn-ea"/>
              </a:rPr>
              <a:t>阶段：</a:t>
            </a:r>
            <a:r>
              <a:rPr lang="zh-CN" altLang="en-US" sz="1400">
                <a:latin typeface="微软雅黑" panose="020B0503020204020204" charset="-122"/>
                <a:ea typeface="微软雅黑" panose="020B0503020204020204" charset="-122"/>
                <a:cs typeface="微软雅黑" charset="0"/>
                <a:sym typeface="+mn-ea"/>
              </a:rPr>
              <a:t>在城市</a:t>
            </a:r>
            <a:r>
              <a:rPr lang="en-US" altLang="zh-CN" sz="1400">
                <a:latin typeface="微软雅黑" panose="020B0503020204020204" charset="-122"/>
                <a:ea typeface="微软雅黑" panose="020B0503020204020204" charset="-122"/>
                <a:cs typeface="微软雅黑" charset="0"/>
                <a:sym typeface="+mn-ea"/>
              </a:rPr>
              <a:t>A</a:t>
            </a:r>
            <a:r>
              <a:rPr lang="zh-CN" altLang="en-US" sz="1400">
                <a:latin typeface="微软雅黑" panose="020B0503020204020204" charset="-122"/>
                <a:ea typeface="微软雅黑" panose="020B0503020204020204" charset="-122"/>
                <a:cs typeface="微软雅黑" charset="0"/>
                <a:sym typeface="+mn-ea"/>
              </a:rPr>
              <a:t>上做</a:t>
            </a:r>
            <a:r>
              <a:rPr lang="en-US" altLang="zh-CN" sz="1400">
                <a:latin typeface="微软雅黑" panose="020B0503020204020204" charset="-122"/>
                <a:ea typeface="微软雅黑" panose="020B0503020204020204" charset="-122"/>
                <a:cs typeface="微软雅黑" charset="0"/>
                <a:sym typeface="+mn-ea"/>
              </a:rPr>
              <a:t>K</a:t>
            </a:r>
            <a:r>
              <a:rPr lang="zh-CN" altLang="en-US" sz="1400">
                <a:latin typeface="微软雅黑" panose="020B0503020204020204" charset="-122"/>
                <a:ea typeface="微软雅黑" panose="020B0503020204020204" charset="-122"/>
                <a:cs typeface="微软雅黑" charset="0"/>
                <a:sym typeface="+mn-ea"/>
              </a:rPr>
              <a:t>折交叉训练，得到每一折的预测结果，并添加到城市</a:t>
            </a:r>
            <a:r>
              <a:rPr lang="en-US" altLang="zh-CN" sz="1400">
                <a:latin typeface="微软雅黑" panose="020B0503020204020204" charset="-122"/>
                <a:ea typeface="微软雅黑" panose="020B0503020204020204" charset="-122"/>
                <a:cs typeface="微软雅黑" charset="0"/>
                <a:sym typeface="+mn-ea"/>
              </a:rPr>
              <a:t>A</a:t>
            </a:r>
            <a:r>
              <a:rPr lang="zh-CN" altLang="en-US" sz="1400">
                <a:latin typeface="微软雅黑" panose="020B0503020204020204" charset="-122"/>
                <a:ea typeface="微软雅黑" panose="020B0503020204020204" charset="-122"/>
                <a:cs typeface="微软雅黑" charset="0"/>
                <a:sym typeface="+mn-ea"/>
              </a:rPr>
              <a:t>原始列的后面，命名为</a:t>
            </a:r>
            <a:r>
              <a:rPr lang="en-US" altLang="zh-CN" sz="1400">
                <a:latin typeface="微软雅黑" panose="020B0503020204020204" charset="-122"/>
                <a:ea typeface="微软雅黑" panose="020B0503020204020204" charset="-122"/>
                <a:cs typeface="微软雅黑" charset="0"/>
                <a:sym typeface="+mn-ea"/>
              </a:rPr>
              <a:t>pred</a:t>
            </a:r>
            <a:r>
              <a:rPr lang="zh-CN" altLang="en-US" sz="1400">
                <a:latin typeface="微软雅黑" panose="020B0503020204020204" charset="-122"/>
                <a:ea typeface="微软雅黑" panose="020B0503020204020204" charset="-122"/>
                <a:cs typeface="微软雅黑" charset="0"/>
                <a:sym typeface="+mn-ea"/>
              </a:rPr>
              <a:t>，同时对城市</a:t>
            </a:r>
            <a:r>
              <a:rPr lang="en-US" altLang="zh-CN" sz="1400">
                <a:latin typeface="微软雅黑" panose="020B0503020204020204" charset="-122"/>
                <a:ea typeface="微软雅黑" panose="020B0503020204020204" charset="-122"/>
                <a:cs typeface="微软雅黑" charset="0"/>
                <a:sym typeface="+mn-ea"/>
              </a:rPr>
              <a:t>B</a:t>
            </a:r>
            <a:r>
              <a:rPr lang="zh-CN" altLang="en-US" sz="1400">
                <a:latin typeface="微软雅黑" panose="020B0503020204020204" charset="-122"/>
                <a:ea typeface="微软雅黑" panose="020B0503020204020204" charset="-122"/>
                <a:cs typeface="微软雅黑" charset="0"/>
                <a:sym typeface="+mn-ea"/>
              </a:rPr>
              <a:t>预测，得到</a:t>
            </a:r>
            <a:r>
              <a:rPr lang="en-US" altLang="zh-CN" sz="1400">
                <a:latin typeface="微软雅黑" panose="020B0503020204020204" charset="-122"/>
                <a:ea typeface="微软雅黑" panose="020B0503020204020204" charset="-122"/>
                <a:cs typeface="微软雅黑" charset="0"/>
                <a:sym typeface="+mn-ea"/>
              </a:rPr>
              <a:t>K</a:t>
            </a:r>
            <a:r>
              <a:rPr lang="zh-CN" altLang="en-US" sz="1400">
                <a:latin typeface="微软雅黑" panose="020B0503020204020204" charset="-122"/>
                <a:ea typeface="微软雅黑" panose="020B0503020204020204" charset="-122"/>
                <a:cs typeface="微软雅黑" charset="0"/>
                <a:sym typeface="+mn-ea"/>
              </a:rPr>
              <a:t>个结果，取平均，同样地，添加到城市</a:t>
            </a:r>
            <a:r>
              <a:rPr lang="en-US" altLang="zh-CN" sz="1400">
                <a:latin typeface="微软雅黑" panose="020B0503020204020204" charset="-122"/>
                <a:ea typeface="微软雅黑" panose="020B0503020204020204" charset="-122"/>
                <a:cs typeface="微软雅黑" charset="0"/>
                <a:sym typeface="+mn-ea"/>
              </a:rPr>
              <a:t>B</a:t>
            </a:r>
            <a:r>
              <a:rPr lang="zh-CN" altLang="en-US" sz="1400">
                <a:latin typeface="微软雅黑" panose="020B0503020204020204" charset="-122"/>
                <a:ea typeface="微软雅黑" panose="020B0503020204020204" charset="-122"/>
                <a:cs typeface="微软雅黑" charset="0"/>
                <a:sym typeface="+mn-ea"/>
              </a:rPr>
              <a:t>原始列的后面，命名为</a:t>
            </a:r>
            <a:r>
              <a:rPr lang="en-US" altLang="zh-CN" sz="1400">
                <a:latin typeface="微软雅黑" panose="020B0503020204020204" charset="-122"/>
                <a:ea typeface="微软雅黑" panose="020B0503020204020204" charset="-122"/>
                <a:cs typeface="微软雅黑" charset="0"/>
                <a:sym typeface="+mn-ea"/>
              </a:rPr>
              <a:t>pred</a:t>
            </a:r>
            <a:r>
              <a:rPr lang="zh-CN" altLang="en-US" sz="1400">
                <a:latin typeface="微软雅黑" panose="020B0503020204020204" charset="-122"/>
                <a:ea typeface="微软雅黑" panose="020B0503020204020204" charset="-122"/>
                <a:cs typeface="微软雅黑" charset="0"/>
                <a:sym typeface="+mn-ea"/>
              </a:rPr>
              <a:t>；</a:t>
            </a:r>
            <a:endParaRPr lang="zh-CN" altLang="en-US" sz="1400">
              <a:latin typeface="微软雅黑" panose="020B0503020204020204" charset="-122"/>
              <a:ea typeface="微软雅黑" panose="020B0503020204020204" charset="-122"/>
              <a:cs typeface="微软雅黑" charset="0"/>
              <a:sym typeface="+mn-ea"/>
            </a:endParaRPr>
          </a:p>
          <a:p>
            <a:pPr>
              <a:lnSpc>
                <a:spcPct val="150000"/>
              </a:lnSpc>
            </a:pPr>
            <a:r>
              <a:rPr lang="zh-CN" altLang="en-US" sz="1400" b="1">
                <a:solidFill>
                  <a:srgbClr val="FF0000"/>
                </a:solidFill>
                <a:latin typeface="微软雅黑" panose="020B0503020204020204" charset="-122"/>
                <a:ea typeface="微软雅黑" panose="020B0503020204020204" charset="-122"/>
                <a:cs typeface="微软雅黑" charset="0"/>
                <a:sym typeface="+mn-ea"/>
              </a:rPr>
              <a:t>第</a:t>
            </a:r>
            <a:r>
              <a:rPr lang="en-US" altLang="zh-CN" sz="1400" b="1">
                <a:solidFill>
                  <a:srgbClr val="FF0000"/>
                </a:solidFill>
                <a:latin typeface="微软雅黑" panose="020B0503020204020204" charset="-122"/>
                <a:ea typeface="微软雅黑" panose="020B0503020204020204" charset="-122"/>
                <a:cs typeface="微软雅黑" charset="0"/>
                <a:sym typeface="+mn-ea"/>
              </a:rPr>
              <a:t>2</a:t>
            </a:r>
            <a:r>
              <a:rPr lang="zh-CN" altLang="en-US" sz="1400" b="1">
                <a:solidFill>
                  <a:srgbClr val="FF0000"/>
                </a:solidFill>
                <a:latin typeface="微软雅黑" panose="020B0503020204020204" charset="-122"/>
                <a:ea typeface="微软雅黑" panose="020B0503020204020204" charset="-122"/>
                <a:cs typeface="微软雅黑" charset="0"/>
                <a:sym typeface="+mn-ea"/>
              </a:rPr>
              <a:t>阶段：</a:t>
            </a:r>
            <a:r>
              <a:rPr lang="zh-CN" altLang="en-US" sz="1400">
                <a:solidFill>
                  <a:schemeClr val="tx1"/>
                </a:solidFill>
                <a:latin typeface="微软雅黑" panose="020B0503020204020204" charset="-122"/>
                <a:ea typeface="微软雅黑" panose="020B0503020204020204" charset="-122"/>
                <a:cs typeface="微软雅黑" charset="0"/>
                <a:sym typeface="+mn-ea"/>
              </a:rPr>
              <a:t>在添加了</a:t>
            </a:r>
            <a:r>
              <a:rPr lang="en-US" altLang="zh-CN" sz="1400">
                <a:solidFill>
                  <a:schemeClr val="tx1"/>
                </a:solidFill>
                <a:latin typeface="微软雅黑" panose="020B0503020204020204" charset="-122"/>
                <a:ea typeface="微软雅黑" panose="020B0503020204020204" charset="-122"/>
                <a:cs typeface="微软雅黑" charset="0"/>
                <a:sym typeface="+mn-ea"/>
              </a:rPr>
              <a:t>pred</a:t>
            </a:r>
            <a:r>
              <a:rPr lang="zh-CN" altLang="en-US" sz="1400">
                <a:solidFill>
                  <a:schemeClr val="tx1"/>
                </a:solidFill>
                <a:latin typeface="微软雅黑" panose="020B0503020204020204" charset="-122"/>
                <a:ea typeface="微软雅黑" panose="020B0503020204020204" charset="-122"/>
                <a:cs typeface="微软雅黑" charset="0"/>
                <a:sym typeface="+mn-ea"/>
              </a:rPr>
              <a:t>列的城市</a:t>
            </a:r>
            <a:r>
              <a:rPr lang="en-US" altLang="zh-CN" sz="1400">
                <a:solidFill>
                  <a:schemeClr val="tx1"/>
                </a:solidFill>
                <a:latin typeface="微软雅黑" panose="020B0503020204020204" charset="-122"/>
                <a:ea typeface="微软雅黑" panose="020B0503020204020204" charset="-122"/>
                <a:cs typeface="微软雅黑" charset="0"/>
                <a:sym typeface="+mn-ea"/>
              </a:rPr>
              <a:t>A</a:t>
            </a:r>
            <a:r>
              <a:rPr lang="zh-CN" altLang="en-US" sz="1400">
                <a:solidFill>
                  <a:schemeClr val="tx1"/>
                </a:solidFill>
                <a:latin typeface="微软雅黑" panose="020B0503020204020204" charset="-122"/>
                <a:ea typeface="微软雅黑" panose="020B0503020204020204" charset="-122"/>
                <a:cs typeface="微软雅黑" charset="0"/>
                <a:sym typeface="+mn-ea"/>
              </a:rPr>
              <a:t>上训练，对城市</a:t>
            </a:r>
            <a:r>
              <a:rPr lang="en-US" altLang="zh-CN" sz="1400">
                <a:solidFill>
                  <a:schemeClr val="tx1"/>
                </a:solidFill>
                <a:latin typeface="微软雅黑" panose="020B0503020204020204" charset="-122"/>
                <a:ea typeface="微软雅黑" panose="020B0503020204020204" charset="-122"/>
                <a:cs typeface="微软雅黑" charset="0"/>
                <a:sym typeface="+mn-ea"/>
              </a:rPr>
              <a:t>B</a:t>
            </a:r>
            <a:r>
              <a:rPr lang="zh-CN" altLang="en-US" sz="1400">
                <a:solidFill>
                  <a:schemeClr val="tx1"/>
                </a:solidFill>
                <a:latin typeface="微软雅黑" panose="020B0503020204020204" charset="-122"/>
                <a:ea typeface="微软雅黑" panose="020B0503020204020204" charset="-122"/>
                <a:cs typeface="微软雅黑" charset="0"/>
                <a:sym typeface="+mn-ea"/>
              </a:rPr>
              <a:t>做预测，得到最终结果。</a:t>
            </a:r>
            <a:endParaRPr lang="zh-CN" altLang="en-US" sz="1400">
              <a:solidFill>
                <a:schemeClr val="tx1"/>
              </a:solidFill>
              <a:latin typeface="微软雅黑" panose="020B0503020204020204" charset="-122"/>
              <a:ea typeface="微软雅黑" panose="020B0503020204020204" charset="-122"/>
              <a:cs typeface="微软雅黑" charset="0"/>
              <a:sym typeface="+mn-ea"/>
            </a:endParaRPr>
          </a:p>
        </p:txBody>
      </p:sp>
      <p:pic>
        <p:nvPicPr>
          <p:cNvPr id="4" name="图片 3" descr="嫁接学习"/>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00" y="1572895"/>
            <a:ext cx="5358130" cy="3693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模型</a:t>
            </a:r>
            <a:r>
              <a:rPr lang="zh-CN" altLang="en-US" sz="2000">
                <a:latin typeface="微软雅黑" charset="0"/>
                <a:ea typeface="微软雅黑" charset="0"/>
              </a:rPr>
              <a:t>选择</a:t>
            </a:r>
            <a:endParaRPr lang="zh-CN" altLang="en-US" sz="2000">
              <a:latin typeface="微软雅黑" charset="0"/>
              <a:ea typeface="微软雅黑" charset="0"/>
            </a:endParaRPr>
          </a:p>
        </p:txBody>
      </p:sp>
      <p:sp>
        <p:nvSpPr>
          <p:cNvPr id="3" name="文本框 2"/>
          <p:cNvSpPr txBox="1"/>
          <p:nvPr/>
        </p:nvSpPr>
        <p:spPr>
          <a:xfrm>
            <a:off x="1408430" y="1209675"/>
            <a:ext cx="9375140" cy="5105400"/>
          </a:xfrm>
          <a:prstGeom prst="rect">
            <a:avLst/>
          </a:prstGeom>
          <a:noFill/>
        </p:spPr>
        <p:txBody>
          <a:bodyPr wrap="square" rtlCol="0">
            <a:spAutoFit/>
          </a:bodyPr>
          <a:p>
            <a:pPr algn="just" fontAlgn="auto">
              <a:lnSpc>
                <a:spcPct val="120000"/>
              </a:lnSpc>
            </a:pPr>
            <a:r>
              <a:rPr lang="zh-CN" altLang="en-US" sz="1600">
                <a:latin typeface="微软雅黑" charset="0"/>
                <a:ea typeface="微软雅黑" charset="0"/>
                <a:cs typeface="微软雅黑" charset="0"/>
                <a:sym typeface="+mn-ea"/>
              </a:rPr>
              <a:t>在数据集</a:t>
            </a:r>
            <a:r>
              <a:rPr lang="en-US" altLang="zh-CN" sz="1600">
                <a:latin typeface="微软雅黑" charset="0"/>
                <a:ea typeface="微软雅黑" charset="0"/>
                <a:cs typeface="微软雅黑" charset="0"/>
                <a:sym typeface="+mn-ea"/>
              </a:rPr>
              <a:t>3</a:t>
            </a:r>
            <a:r>
              <a:rPr lang="zh-CN" altLang="en-US" sz="1600">
                <a:latin typeface="微软雅黑" charset="0"/>
                <a:ea typeface="微软雅黑" charset="0"/>
                <a:cs typeface="微软雅黑" charset="0"/>
                <a:sym typeface="+mn-ea"/>
              </a:rPr>
              <a:t>中，尝试过LightGBM，XGBoost，</a:t>
            </a:r>
            <a:r>
              <a:rPr lang="en-US" altLang="zh-CN" sz="1600">
                <a:latin typeface="微软雅黑" charset="0"/>
                <a:ea typeface="微软雅黑" charset="0"/>
                <a:cs typeface="微软雅黑" charset="0"/>
                <a:sym typeface="+mn-ea"/>
              </a:rPr>
              <a:t>Catboost</a:t>
            </a:r>
            <a:r>
              <a:rPr lang="zh-CN" altLang="en-US" sz="1600">
                <a:latin typeface="微软雅黑" charset="0"/>
                <a:ea typeface="微软雅黑" charset="0"/>
                <a:cs typeface="微软雅黑" charset="0"/>
                <a:sym typeface="+mn-ea"/>
              </a:rPr>
              <a:t>等算法，经过几轮比较，最终选择了训练速度快，拟合精度高，泛化能力强的LightGBM和</a:t>
            </a:r>
            <a:r>
              <a:rPr lang="en-US" altLang="zh-CN" sz="1600">
                <a:latin typeface="微软雅黑" charset="0"/>
                <a:ea typeface="微软雅黑" charset="0"/>
                <a:cs typeface="微软雅黑" charset="0"/>
                <a:sym typeface="+mn-ea"/>
              </a:rPr>
              <a:t>Catboost</a:t>
            </a:r>
            <a:r>
              <a:rPr lang="zh-CN" altLang="en-US" sz="1600">
                <a:latin typeface="微软雅黑" charset="0"/>
                <a:ea typeface="微软雅黑" charset="0"/>
                <a:cs typeface="微软雅黑" charset="0"/>
                <a:sym typeface="+mn-ea"/>
              </a:rPr>
              <a:t>。</a:t>
            </a:r>
            <a:endParaRPr lang="zh-CN" altLang="en-US" sz="1600">
              <a:latin typeface="微软雅黑" charset="0"/>
              <a:ea typeface="微软雅黑" charset="0"/>
              <a:cs typeface="微软雅黑" charset="0"/>
            </a:endParaRPr>
          </a:p>
          <a:p>
            <a:pPr algn="just" fontAlgn="auto">
              <a:lnSpc>
                <a:spcPct val="120000"/>
              </a:lnSpc>
            </a:pP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基于GBDT算法的LightGBM和</a:t>
            </a:r>
            <a:r>
              <a:rPr lang="en-US" altLang="zh-CN" sz="1600">
                <a:latin typeface="微软雅黑" charset="0"/>
                <a:ea typeface="微软雅黑" charset="0"/>
                <a:cs typeface="微软雅黑" charset="0"/>
                <a:sym typeface="+mn-ea"/>
              </a:rPr>
              <a:t>Catboost</a:t>
            </a:r>
            <a:r>
              <a:rPr lang="zh-CN" altLang="en-US" sz="1600">
                <a:latin typeface="微软雅黑" charset="0"/>
                <a:ea typeface="微软雅黑" charset="0"/>
                <a:cs typeface="微软雅黑" charset="0"/>
                <a:sym typeface="+mn-ea"/>
              </a:rPr>
              <a:t>框架被广泛应用于各类结构化数据的任务中，并获得了大量成功应用的案例，比如：</a:t>
            </a:r>
            <a:endParaRPr lang="zh-CN" altLang="en-US" sz="1600">
              <a:latin typeface="微软雅黑" charset="0"/>
              <a:ea typeface="微软雅黑" charset="0"/>
              <a:cs typeface="微软雅黑" charset="0"/>
            </a:endParaRPr>
          </a:p>
          <a:p>
            <a:pPr algn="just" fontAlgn="auto">
              <a:lnSpc>
                <a:spcPct val="120000"/>
              </a:lnSpc>
            </a:pP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rPr>
              <a:t>PCIC 2021: Causal Inference and Recommendation</a:t>
            </a: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Rank1: https://github.com/YeYeYetta/PCIC2021_Track2_Rank1st_Solution</a:t>
            </a:r>
            <a:endParaRPr lang="zh-CN" altLang="en-US" sz="1600">
              <a:latin typeface="微软雅黑" charset="0"/>
              <a:ea typeface="微软雅黑" charset="0"/>
              <a:cs typeface="微软雅黑" charset="0"/>
              <a:sym typeface="+mn-ea"/>
            </a:endParaRPr>
          </a:p>
          <a:p>
            <a:pPr algn="just" fontAlgn="auto">
              <a:lnSpc>
                <a:spcPct val="120000"/>
              </a:lnSpc>
            </a:pP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WSDM 2018 KKBoxs Music Recommendation Challenge</a:t>
            </a: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Rank1:https://github.com/lystdo/codes-for-wsdm-cup-music-rec-1st-place-solution</a:t>
            </a:r>
            <a:endParaRPr lang="zh-CN" altLang="en-US" sz="1600">
              <a:latin typeface="微软雅黑" charset="0"/>
              <a:ea typeface="微软雅黑" charset="0"/>
              <a:cs typeface="微软雅黑" charset="0"/>
            </a:endParaRPr>
          </a:p>
          <a:p>
            <a:pPr algn="just" fontAlgn="auto">
              <a:lnSpc>
                <a:spcPct val="120000"/>
              </a:lnSpc>
            </a:pP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KDD Cup 2020 Challenges for Modern E-Commerce Platform: Debiasing</a:t>
            </a: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Rank1: https://github.com/aister2020/KDDCUP_2020_Debiasing_1st_Place</a:t>
            </a:r>
            <a:endParaRPr lang="zh-CN" altLang="en-US" sz="1600">
              <a:latin typeface="微软雅黑" charset="0"/>
              <a:ea typeface="微软雅黑" charset="0"/>
              <a:cs typeface="微软雅黑" charset="0"/>
            </a:endParaRPr>
          </a:p>
          <a:p>
            <a:pPr algn="just" fontAlgn="auto">
              <a:lnSpc>
                <a:spcPct val="120000"/>
              </a:lnSpc>
            </a:pP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PAKDD 2021 2nd Alibaba Cloud AIOps Competition</a:t>
            </a:r>
            <a:endParaRPr lang="zh-CN" altLang="en-US" sz="1600">
              <a:latin typeface="微软雅黑" charset="0"/>
              <a:ea typeface="微软雅黑" charset="0"/>
              <a:cs typeface="微软雅黑" charset="0"/>
            </a:endParaRPr>
          </a:p>
          <a:p>
            <a:pPr algn="just" fontAlgn="auto">
              <a:lnSpc>
                <a:spcPct val="120000"/>
              </a:lnSpc>
            </a:pPr>
            <a:r>
              <a:rPr lang="zh-CN" altLang="en-US" sz="1600">
                <a:latin typeface="微软雅黑" charset="0"/>
                <a:ea typeface="微软雅黑" charset="0"/>
                <a:cs typeface="微软雅黑" charset="0"/>
                <a:sym typeface="+mn-ea"/>
              </a:rPr>
              <a:t>Rank1: https://github.com/ji1ai1/202101-PAKDD2021</a:t>
            </a:r>
            <a:endParaRPr lang="zh-CN" altLang="en-US" sz="1600">
              <a:latin typeface="微软雅黑" charset="0"/>
              <a:ea typeface="微软雅黑" charset="0"/>
              <a:cs typeface="微软雅黑"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特征</a:t>
            </a:r>
            <a:r>
              <a:rPr lang="zh-CN" altLang="en-US" sz="2000">
                <a:latin typeface="微软雅黑" charset="0"/>
                <a:ea typeface="微软雅黑" charset="0"/>
              </a:rPr>
              <a:t>工程</a:t>
            </a:r>
            <a:endParaRPr lang="zh-CN" altLang="en-US" sz="2000">
              <a:latin typeface="微软雅黑" charset="0"/>
              <a:ea typeface="微软雅黑" charset="0"/>
            </a:endParaRPr>
          </a:p>
        </p:txBody>
      </p:sp>
      <p:pic>
        <p:nvPicPr>
          <p:cNvPr id="6" name="图片 5"/>
          <p:cNvPicPr>
            <a:picLocks noChangeAspect="1"/>
          </p:cNvPicPr>
          <p:nvPr/>
        </p:nvPicPr>
        <p:blipFill>
          <a:blip r:embed="rId3"/>
          <a:stretch>
            <a:fillRect/>
          </a:stretch>
        </p:blipFill>
        <p:spPr>
          <a:xfrm>
            <a:off x="7240905" y="1111250"/>
            <a:ext cx="4177030" cy="2169160"/>
          </a:xfrm>
          <a:prstGeom prst="rect">
            <a:avLst/>
          </a:prstGeom>
        </p:spPr>
      </p:pic>
      <p:sp>
        <p:nvSpPr>
          <p:cNvPr id="8" name="文本框 7"/>
          <p:cNvSpPr txBox="1"/>
          <p:nvPr/>
        </p:nvSpPr>
        <p:spPr>
          <a:xfrm>
            <a:off x="1573530" y="4143375"/>
            <a:ext cx="9532620" cy="1568450"/>
          </a:xfrm>
          <a:prstGeom prst="rect">
            <a:avLst/>
          </a:prstGeom>
          <a:noFill/>
        </p:spPr>
        <p:txBody>
          <a:bodyPr wrap="square" rtlCol="0">
            <a:spAutoFit/>
          </a:bodyPr>
          <a:p>
            <a:pPr>
              <a:lnSpc>
                <a:spcPct val="150000"/>
              </a:lnSpc>
            </a:pPr>
            <a:r>
              <a:rPr lang="zh-CN" altLang="en-US" sz="1600">
                <a:latin typeface="微软雅黑" charset="0"/>
                <a:ea typeface="微软雅黑" charset="0"/>
                <a:cs typeface="微软雅黑" charset="0"/>
              </a:rPr>
              <a:t>数据集</a:t>
            </a:r>
            <a:r>
              <a:rPr lang="en-US" altLang="zh-CN" sz="1600">
                <a:latin typeface="微软雅黑" charset="0"/>
                <a:ea typeface="微软雅黑" charset="0"/>
                <a:cs typeface="微软雅黑" charset="0"/>
              </a:rPr>
              <a:t>3</a:t>
            </a:r>
            <a:r>
              <a:rPr lang="zh-CN" altLang="en-US" sz="1600">
                <a:latin typeface="微软雅黑" charset="0"/>
                <a:ea typeface="微软雅黑" charset="0"/>
                <a:cs typeface="微软雅黑" charset="0"/>
              </a:rPr>
              <a:t>是真实场景下采集</a:t>
            </a:r>
            <a:r>
              <a:rPr lang="zh-CN" altLang="en-US" sz="1600">
                <a:latin typeface="微软雅黑" charset="0"/>
                <a:ea typeface="微软雅黑" charset="0"/>
                <a:cs typeface="微软雅黑" charset="0"/>
              </a:rPr>
              <a:t>到的数据，与前两个数据集有很大的不同，可以在吸收前两个数据集所使用的特征下，做进一步的特征开发，特征设计角度如上图所示。</a:t>
            </a:r>
            <a:endParaRPr lang="zh-CN" altLang="en-US" sz="1600">
              <a:latin typeface="微软雅黑" charset="0"/>
              <a:ea typeface="微软雅黑" charset="0"/>
              <a:cs typeface="微软雅黑" charset="0"/>
            </a:endParaRPr>
          </a:p>
          <a:p>
            <a:pPr>
              <a:lnSpc>
                <a:spcPct val="150000"/>
              </a:lnSpc>
            </a:pPr>
            <a:endParaRPr lang="zh-CN" altLang="en-US" sz="1600">
              <a:latin typeface="微软雅黑" charset="0"/>
              <a:ea typeface="微软雅黑" charset="0"/>
              <a:cs typeface="微软雅黑" charset="0"/>
            </a:endParaRPr>
          </a:p>
          <a:p>
            <a:pPr>
              <a:lnSpc>
                <a:spcPct val="150000"/>
              </a:lnSpc>
            </a:pPr>
            <a:r>
              <a:rPr lang="zh-CN" altLang="en-US" sz="1600">
                <a:latin typeface="微软雅黑" charset="0"/>
                <a:ea typeface="微软雅黑" charset="0"/>
                <a:cs typeface="微软雅黑" charset="0"/>
              </a:rPr>
              <a:t>数据集</a:t>
            </a:r>
            <a:r>
              <a:rPr lang="en-US" altLang="zh-CN" sz="1600">
                <a:latin typeface="微软雅黑" charset="0"/>
                <a:ea typeface="微软雅黑" charset="0"/>
                <a:cs typeface="微软雅黑" charset="0"/>
              </a:rPr>
              <a:t>3</a:t>
            </a:r>
            <a:r>
              <a:rPr lang="zh-CN" altLang="en-US" sz="1600">
                <a:latin typeface="微软雅黑" charset="0"/>
                <a:ea typeface="微软雅黑" charset="0"/>
                <a:cs typeface="微软雅黑" charset="0"/>
              </a:rPr>
              <a:t>中的正负样本在不同</a:t>
            </a:r>
            <a:r>
              <a:rPr lang="en-US" altLang="zh-CN" sz="1600">
                <a:latin typeface="微软雅黑" charset="0"/>
                <a:ea typeface="微软雅黑" charset="0"/>
                <a:cs typeface="微软雅黑" charset="0"/>
              </a:rPr>
              <a:t>step</a:t>
            </a:r>
            <a:r>
              <a:rPr lang="zh-CN" altLang="en-US" sz="1600">
                <a:latin typeface="微软雅黑" charset="0"/>
                <a:ea typeface="微软雅黑" charset="0"/>
                <a:cs typeface="微软雅黑" charset="0"/>
              </a:rPr>
              <a:t>上有着明显的不同，需重点开发不同</a:t>
            </a:r>
            <a:r>
              <a:rPr lang="en-US" altLang="zh-CN" sz="1600">
                <a:latin typeface="微软雅黑" charset="0"/>
                <a:ea typeface="微软雅黑" charset="0"/>
                <a:cs typeface="微软雅黑" charset="0"/>
              </a:rPr>
              <a:t>step</a:t>
            </a:r>
            <a:r>
              <a:rPr lang="zh-CN" altLang="en-US" sz="1600">
                <a:latin typeface="微软雅黑" charset="0"/>
                <a:ea typeface="微软雅黑" charset="0"/>
                <a:cs typeface="微软雅黑" charset="0"/>
              </a:rPr>
              <a:t>上的特征。</a:t>
            </a:r>
            <a:endParaRPr lang="zh-CN" altLang="en-US" sz="1600">
              <a:latin typeface="微软雅黑" charset="0"/>
              <a:ea typeface="微软雅黑" charset="0"/>
              <a:cs typeface="微软雅黑" charset="0"/>
            </a:endParaRPr>
          </a:p>
        </p:txBody>
      </p:sp>
      <p:pic>
        <p:nvPicPr>
          <p:cNvPr id="3" name="图片 2" descr="特征工程"/>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6355" y="1026795"/>
            <a:ext cx="5430520" cy="2506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4"/>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5"/>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模型</a:t>
            </a:r>
            <a:r>
              <a:rPr lang="zh-CN" altLang="en-US" sz="2000">
                <a:latin typeface="微软雅黑" charset="0"/>
                <a:ea typeface="微软雅黑" charset="0"/>
              </a:rPr>
              <a:t>结果</a:t>
            </a:r>
            <a:endParaRPr lang="zh-CN" altLang="en-US" sz="2000">
              <a:latin typeface="微软雅黑" charset="0"/>
              <a:ea typeface="微软雅黑" charset="0"/>
            </a:endParaRPr>
          </a:p>
        </p:txBody>
      </p:sp>
      <p:graphicFrame>
        <p:nvGraphicFramePr>
          <p:cNvPr id="3" name="图表 2"/>
          <p:cNvGraphicFramePr/>
          <p:nvPr/>
        </p:nvGraphicFramePr>
        <p:xfrm>
          <a:off x="812800" y="1151890"/>
          <a:ext cx="4391025" cy="286258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图表 8"/>
          <p:cNvGraphicFramePr/>
          <p:nvPr/>
        </p:nvGraphicFramePr>
        <p:xfrm>
          <a:off x="6057265" y="1041400"/>
          <a:ext cx="2751455" cy="48831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p:cNvGraphicFramePr/>
          <p:nvPr/>
        </p:nvGraphicFramePr>
        <p:xfrm>
          <a:off x="9251950" y="1041400"/>
          <a:ext cx="2752090" cy="4882515"/>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624840" y="4380230"/>
            <a:ext cx="5230495" cy="2306955"/>
          </a:xfrm>
          <a:prstGeom prst="rect">
            <a:avLst/>
          </a:prstGeom>
          <a:noFill/>
        </p:spPr>
        <p:txBody>
          <a:bodyPr wrap="square" rtlCol="0" anchor="t">
            <a:spAutoFit/>
          </a:bodyPr>
          <a:p>
            <a:pPr algn="l">
              <a:lnSpc>
                <a:spcPct val="150000"/>
              </a:lnSpc>
            </a:pPr>
            <a:r>
              <a:rPr lang="zh-CN" altLang="en-US" sz="1600">
                <a:latin typeface="微软雅黑" charset="0"/>
                <a:ea typeface="微软雅黑" charset="0"/>
                <a:cs typeface="微软雅黑" charset="0"/>
                <a:sym typeface="+mn-ea"/>
              </a:rPr>
              <a:t>在数据集</a:t>
            </a:r>
            <a:r>
              <a:rPr lang="en-US" altLang="zh-CN" sz="1600">
                <a:latin typeface="微软雅黑" charset="0"/>
                <a:ea typeface="微软雅黑" charset="0"/>
                <a:cs typeface="微软雅黑" charset="0"/>
                <a:sym typeface="+mn-ea"/>
              </a:rPr>
              <a:t>3</a:t>
            </a:r>
            <a:r>
              <a:rPr lang="zh-CN" altLang="en-US" sz="1600">
                <a:latin typeface="微软雅黑" charset="0"/>
                <a:ea typeface="微软雅黑" charset="0"/>
                <a:cs typeface="微软雅黑" charset="0"/>
                <a:sym typeface="+mn-ea"/>
              </a:rPr>
              <a:t>中，嫁接方式为优化后的方式（</a:t>
            </a:r>
            <a:r>
              <a:rPr lang="en-US" altLang="zh-CN" sz="1600">
                <a:latin typeface="微软雅黑" charset="0"/>
                <a:ea typeface="微软雅黑" charset="0"/>
                <a:cs typeface="微软雅黑" charset="0"/>
                <a:sym typeface="+mn-ea"/>
              </a:rPr>
              <a:t>K</a:t>
            </a:r>
            <a:r>
              <a:rPr lang="zh-CN" altLang="en-US" sz="1600">
                <a:latin typeface="微软雅黑" charset="0"/>
                <a:ea typeface="微软雅黑" charset="0"/>
                <a:cs typeface="微软雅黑" charset="0"/>
                <a:sym typeface="+mn-ea"/>
              </a:rPr>
              <a:t>折交叉）</a:t>
            </a:r>
            <a:endParaRPr lang="zh-CN" altLang="en-US" sz="1600">
              <a:latin typeface="微软雅黑" charset="0"/>
              <a:ea typeface="微软雅黑" charset="0"/>
              <a:cs typeface="微软雅黑" charset="0"/>
              <a:sym typeface="+mn-ea"/>
            </a:endParaRPr>
          </a:p>
          <a:p>
            <a:pPr algn="l">
              <a:lnSpc>
                <a:spcPct val="150000"/>
              </a:lnSpc>
            </a:pPr>
            <a:r>
              <a:rPr lang="en-US" altLang="zh-CN" sz="1600">
                <a:latin typeface="微软雅黑" charset="0"/>
                <a:ea typeface="微软雅黑" charset="0"/>
                <a:cs typeface="微软雅黑" charset="0"/>
                <a:sym typeface="+mn-ea"/>
              </a:rPr>
              <a:t>Catboost</a:t>
            </a:r>
            <a:r>
              <a:rPr lang="zh-CN" altLang="en-US" sz="1600">
                <a:latin typeface="微软雅黑" charset="0"/>
                <a:ea typeface="微软雅黑" charset="0"/>
                <a:cs typeface="微软雅黑" charset="0"/>
                <a:sym typeface="+mn-ea"/>
              </a:rPr>
              <a:t>的结果优于</a:t>
            </a:r>
            <a:r>
              <a:rPr lang="en-US" altLang="zh-CN" sz="1600">
                <a:latin typeface="微软雅黑" charset="0"/>
                <a:ea typeface="微软雅黑" charset="0"/>
                <a:cs typeface="微软雅黑" charset="0"/>
                <a:sym typeface="+mn-ea"/>
              </a:rPr>
              <a:t>LightGBM</a:t>
            </a:r>
            <a:r>
              <a:rPr lang="zh-CN" altLang="en-US" sz="1600">
                <a:latin typeface="微软雅黑" charset="0"/>
                <a:ea typeface="微软雅黑" charset="0"/>
                <a:cs typeface="微软雅黑" charset="0"/>
                <a:sym typeface="+mn-ea"/>
              </a:rPr>
              <a:t>的结果，并</a:t>
            </a:r>
            <a:r>
              <a:rPr lang="zh-CN" altLang="en-US" sz="1600">
                <a:latin typeface="微软雅黑" charset="0"/>
                <a:ea typeface="微软雅黑" charset="0"/>
                <a:cs typeface="微软雅黑" charset="0"/>
                <a:sym typeface="+mn-ea"/>
              </a:rPr>
              <a:t>且两者使用嫁接学习的结果均</a:t>
            </a:r>
            <a:r>
              <a:rPr lang="zh-CN" altLang="en-US" sz="1600">
                <a:solidFill>
                  <a:srgbClr val="FF0000"/>
                </a:solidFill>
                <a:latin typeface="微软雅黑" charset="0"/>
                <a:ea typeface="微软雅黑" charset="0"/>
                <a:cs typeface="微软雅黑" charset="0"/>
                <a:sym typeface="+mn-ea"/>
              </a:rPr>
              <a:t>优于</a:t>
            </a:r>
            <a:r>
              <a:rPr lang="zh-CN" altLang="en-US" sz="1600">
                <a:latin typeface="微软雅黑" charset="0"/>
                <a:ea typeface="微软雅黑" charset="0"/>
                <a:cs typeface="微软雅黑" charset="0"/>
                <a:sym typeface="+mn-ea"/>
              </a:rPr>
              <a:t>直接训练的结果。</a:t>
            </a:r>
            <a:endParaRPr lang="zh-CN" altLang="en-US" sz="1600">
              <a:latin typeface="微软雅黑" charset="0"/>
              <a:ea typeface="微软雅黑" charset="0"/>
              <a:cs typeface="微软雅黑" charset="0"/>
              <a:sym typeface="+mn-ea"/>
            </a:endParaRPr>
          </a:p>
          <a:p>
            <a:pPr algn="l">
              <a:lnSpc>
                <a:spcPct val="150000"/>
              </a:lnSpc>
            </a:pPr>
            <a:endParaRPr lang="zh-CN" altLang="en-US" sz="1600">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从特征重要性来看，嫁接学习的特征</a:t>
            </a:r>
            <a:r>
              <a:rPr lang="en-US" altLang="zh-CN" sz="1600">
                <a:latin typeface="微软雅黑" charset="0"/>
                <a:ea typeface="微软雅黑" charset="0"/>
                <a:cs typeface="微软雅黑" charset="0"/>
                <a:sym typeface="+mn-ea"/>
              </a:rPr>
              <a:t>(pred)</a:t>
            </a:r>
            <a:r>
              <a:rPr lang="zh-CN" altLang="en-US" sz="1600">
                <a:latin typeface="微软雅黑" charset="0"/>
                <a:ea typeface="微软雅黑" charset="0"/>
                <a:cs typeface="微软雅黑" charset="0"/>
                <a:sym typeface="+mn-ea"/>
              </a:rPr>
              <a:t>远优于原有特征，说明该方案是非常稳定可靠的。</a:t>
            </a:r>
            <a:endParaRPr lang="zh-CN" altLang="en-US" sz="1600">
              <a:latin typeface="微软雅黑" charset="0"/>
              <a:ea typeface="微软雅黑" charset="0"/>
              <a:cs typeface="微软雅黑" charset="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2257425" cy="521970"/>
          </a:xfrm>
          <a:prstGeom prst="rect">
            <a:avLst/>
          </a:prstGeom>
          <a:noFill/>
        </p:spPr>
        <p:txBody>
          <a:bodyPr wrap="none" rtlCol="0">
            <a:spAutoFit/>
          </a:bodyPr>
          <a:p>
            <a:r>
              <a:rPr lang="en-US" altLang="zh-CN" sz="2800">
                <a:latin typeface="微软雅黑" charset="0"/>
                <a:ea typeface="微软雅黑" charset="0"/>
              </a:rPr>
              <a:t>04. </a:t>
            </a:r>
            <a:r>
              <a:rPr lang="zh-CN" altLang="en-US" sz="2800">
                <a:latin typeface="微软雅黑" charset="0"/>
                <a:ea typeface="微软雅黑" charset="0"/>
              </a:rPr>
              <a:t>总结</a:t>
            </a:r>
            <a:r>
              <a:rPr lang="zh-CN" altLang="en-US" sz="2800">
                <a:latin typeface="微软雅黑" charset="0"/>
                <a:ea typeface="微软雅黑" charset="0"/>
              </a:rPr>
              <a:t>展望</a:t>
            </a:r>
            <a:endParaRPr lang="zh-CN" altLang="en-US" sz="2000">
              <a:latin typeface="微软雅黑" charset="0"/>
              <a:ea typeface="微软雅黑" charset="0"/>
            </a:endParaRPr>
          </a:p>
        </p:txBody>
      </p:sp>
      <p:sp>
        <p:nvSpPr>
          <p:cNvPr id="4" name="文本框 3"/>
          <p:cNvSpPr txBox="1"/>
          <p:nvPr/>
        </p:nvSpPr>
        <p:spPr>
          <a:xfrm>
            <a:off x="1492885" y="1193800"/>
            <a:ext cx="9206230" cy="5169535"/>
          </a:xfrm>
          <a:prstGeom prst="rect">
            <a:avLst/>
          </a:prstGeom>
          <a:noFill/>
        </p:spPr>
        <p:txBody>
          <a:bodyPr wrap="square" rtlCol="0">
            <a:spAutoFit/>
          </a:bodyPr>
          <a:p>
            <a:pPr algn="l">
              <a:lnSpc>
                <a:spcPct val="150000"/>
              </a:lnSpc>
            </a:pPr>
            <a:r>
              <a:rPr lang="zh-CN" altLang="en-US" sz="2000" b="1">
                <a:latin typeface="微软雅黑" panose="020B0503020204020204" charset="-122"/>
                <a:ea typeface="微软雅黑" panose="020B0503020204020204" charset="-122"/>
              </a:rPr>
              <a:t>总结：</a:t>
            </a:r>
            <a:endParaRPr lang="en-US" altLang="zh-CN" sz="2000" b="1">
              <a:latin typeface="微软雅黑" panose="020B0503020204020204" charset="-122"/>
              <a:ea typeface="微软雅黑" panose="020B0503020204020204" charset="-122"/>
            </a:endParaRPr>
          </a:p>
          <a:p>
            <a:pPr algn="l">
              <a:lnSpc>
                <a:spcPct val="150000"/>
              </a:lnSpc>
            </a:pPr>
            <a:r>
              <a:rPr lang="en-US" altLang="zh-CN" sz="2000">
                <a:latin typeface="微软雅黑" panose="020B0503020204020204" charset="-122"/>
                <a:ea typeface="微软雅黑" panose="020B0503020204020204" charset="-122"/>
              </a:rPr>
              <a:t>1. 数据&gt;特征工程&gt;模型，在比赛数据不能扩展的情况下，对数据的理解做的特征工程能够有效地提升分数</a:t>
            </a:r>
            <a:r>
              <a:rPr lang="zh-CN" altLang="en-US" sz="2000">
                <a:latin typeface="微软雅黑" panose="020B0503020204020204" charset="-122"/>
                <a:ea typeface="微软雅黑" panose="020B0503020204020204" charset="-122"/>
              </a:rPr>
              <a:t>；</a:t>
            </a:r>
            <a:endParaRPr lang="en-US" altLang="zh-CN" sz="2000">
              <a:latin typeface="微软雅黑" panose="020B0503020204020204" charset="-122"/>
              <a:ea typeface="微软雅黑" panose="020B0503020204020204" charset="-122"/>
            </a:endParaRPr>
          </a:p>
          <a:p>
            <a:pPr algn="l">
              <a:lnSpc>
                <a:spcPct val="150000"/>
              </a:lnSpc>
            </a:pPr>
            <a:r>
              <a:rPr lang="en-US" altLang="zh-CN" sz="2000">
                <a:latin typeface="微软雅黑" panose="020B0503020204020204" charset="-122"/>
                <a:ea typeface="微软雅黑" panose="020B0503020204020204" charset="-122"/>
              </a:rPr>
              <a:t>2. </a:t>
            </a:r>
            <a:r>
              <a:rPr lang="zh-CN" altLang="en-US" sz="2000">
                <a:latin typeface="微软雅黑" panose="020B0503020204020204" charset="-122"/>
                <a:ea typeface="微软雅黑" panose="020B0503020204020204" charset="-122"/>
              </a:rPr>
              <a:t>对于</a:t>
            </a:r>
            <a:r>
              <a:rPr lang="zh-CN" altLang="en-US" sz="2000">
                <a:latin typeface="微软雅黑" panose="020B0503020204020204" charset="-122"/>
                <a:ea typeface="微软雅黑" panose="020B0503020204020204" charset="-122"/>
                <a:sym typeface="+mn-ea"/>
              </a:rPr>
              <a:t>三份不同的数据，设计了三种不同的模型来分别解决，包括了</a:t>
            </a:r>
            <a:r>
              <a:rPr lang="zh-CN" altLang="en-US" sz="2000" i="1">
                <a:solidFill>
                  <a:srgbClr val="FF0000"/>
                </a:solidFill>
                <a:latin typeface="微软雅黑" panose="020B0503020204020204" charset="-122"/>
                <a:ea typeface="微软雅黑" panose="020B0503020204020204" charset="-122"/>
                <a:sym typeface="+mn-ea"/>
              </a:rPr>
              <a:t>传统的机器学习模型（</a:t>
            </a:r>
            <a:r>
              <a:rPr lang="en-US" altLang="zh-CN" sz="2000" i="1">
                <a:solidFill>
                  <a:srgbClr val="FF0000"/>
                </a:solidFill>
                <a:latin typeface="微软雅黑" panose="020B0503020204020204" charset="-122"/>
                <a:ea typeface="微软雅黑" panose="020B0503020204020204" charset="-122"/>
                <a:sym typeface="+mn-ea"/>
              </a:rPr>
              <a:t>LightGBM</a:t>
            </a:r>
            <a:r>
              <a:rPr lang="zh-CN" altLang="en-US" sz="2000" i="1">
                <a:solidFill>
                  <a:srgbClr val="FF0000"/>
                </a:solidFill>
                <a:latin typeface="微软雅黑" panose="020B0503020204020204" charset="-122"/>
                <a:ea typeface="微软雅黑" panose="020B0503020204020204" charset="-122"/>
                <a:sym typeface="+mn-ea"/>
              </a:rPr>
              <a:t>和</a:t>
            </a:r>
            <a:r>
              <a:rPr lang="en-US" altLang="zh-CN" sz="2000" i="1">
                <a:solidFill>
                  <a:srgbClr val="FF0000"/>
                </a:solidFill>
                <a:latin typeface="微软雅黑" panose="020B0503020204020204" charset="-122"/>
                <a:ea typeface="微软雅黑" panose="020B0503020204020204" charset="-122"/>
                <a:sym typeface="+mn-ea"/>
              </a:rPr>
              <a:t>Catboost</a:t>
            </a:r>
            <a:r>
              <a:rPr lang="zh-CN" altLang="en-US" sz="2000" i="1">
                <a:solidFill>
                  <a:srgbClr val="FF0000"/>
                </a:solidFill>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和</a:t>
            </a:r>
            <a:r>
              <a:rPr lang="zh-CN" altLang="en-US" sz="2000" i="1">
                <a:solidFill>
                  <a:srgbClr val="FF0000"/>
                </a:solidFill>
                <a:latin typeface="微软雅黑" panose="020B0503020204020204" charset="-122"/>
                <a:ea typeface="微软雅黑" panose="020B0503020204020204" charset="-122"/>
                <a:sym typeface="+mn-ea"/>
              </a:rPr>
              <a:t>深度学习模型（</a:t>
            </a:r>
            <a:r>
              <a:rPr lang="en-US" altLang="zh-CN" sz="2000" i="1">
                <a:solidFill>
                  <a:srgbClr val="FF0000"/>
                </a:solidFill>
                <a:latin typeface="微软雅黑" panose="020B0503020204020204" charset="-122"/>
                <a:ea typeface="微软雅黑" panose="020B0503020204020204" charset="-122"/>
                <a:sym typeface="+mn-ea"/>
              </a:rPr>
              <a:t>LSTM</a:t>
            </a:r>
            <a:r>
              <a:rPr lang="zh-CN" altLang="en-US" sz="2000" i="1">
                <a:solidFill>
                  <a:srgbClr val="FF0000"/>
                </a:solidFill>
                <a:latin typeface="微软雅黑" panose="020B0503020204020204" charset="-122"/>
                <a:ea typeface="微软雅黑" panose="020B0503020204020204" charset="-122"/>
                <a:sym typeface="+mn-ea"/>
              </a:rPr>
              <a:t>和</a:t>
            </a:r>
            <a:r>
              <a:rPr lang="en-US" altLang="zh-CN" sz="2000" i="1">
                <a:solidFill>
                  <a:srgbClr val="FF0000"/>
                </a:solidFill>
                <a:latin typeface="微软雅黑" panose="020B0503020204020204" charset="-122"/>
                <a:ea typeface="微软雅黑" panose="020B0503020204020204" charset="-122"/>
                <a:sym typeface="+mn-ea"/>
              </a:rPr>
              <a:t>Conv1d</a:t>
            </a:r>
            <a:r>
              <a:rPr lang="zh-CN" altLang="en-US" sz="2000" i="1">
                <a:solidFill>
                  <a:srgbClr val="FF0000"/>
                </a:solidFill>
                <a:latin typeface="微软雅黑" panose="020B0503020204020204" charset="-122"/>
                <a:ea typeface="微软雅黑" panose="020B0503020204020204" charset="-122"/>
                <a:sym typeface="+mn-ea"/>
              </a:rPr>
              <a:t>）</a:t>
            </a:r>
            <a:r>
              <a:rPr lang="zh-CN" altLang="en-US" sz="2000">
                <a:latin typeface="微软雅黑" panose="020B0503020204020204" charset="-122"/>
                <a:ea typeface="微软雅黑" panose="020B0503020204020204" charset="-122"/>
                <a:sym typeface="+mn-ea"/>
              </a:rPr>
              <a:t>，较好地解决了三份数据的问题；</a:t>
            </a:r>
            <a:endParaRPr lang="zh-CN" altLang="en-US" sz="2000">
              <a:latin typeface="微软雅黑" panose="020B0503020204020204" charset="-122"/>
              <a:ea typeface="微软雅黑" panose="020B0503020204020204" charset="-122"/>
              <a:sym typeface="+mn-ea"/>
            </a:endParaRPr>
          </a:p>
          <a:p>
            <a:pPr algn="l">
              <a:lnSpc>
                <a:spcPct val="150000"/>
              </a:lnSpc>
            </a:pPr>
            <a:r>
              <a:rPr lang="en-US" altLang="zh-CN" sz="2000">
                <a:latin typeface="微软雅黑" panose="020B0503020204020204" charset="-122"/>
                <a:ea typeface="微软雅黑" panose="020B0503020204020204" charset="-122"/>
              </a:rPr>
              <a:t>3. </a:t>
            </a:r>
            <a:r>
              <a:rPr lang="zh-CN" altLang="en-US" sz="2000">
                <a:latin typeface="微软雅黑" panose="020B0503020204020204" charset="-122"/>
                <a:ea typeface="微软雅黑" panose="020B0503020204020204" charset="-122"/>
              </a:rPr>
              <a:t>针对城市</a:t>
            </a:r>
            <a:r>
              <a:rPr lang="en-US" altLang="zh-CN" sz="2000">
                <a:latin typeface="微软雅黑" panose="020B0503020204020204" charset="-122"/>
                <a:ea typeface="微软雅黑" panose="020B0503020204020204" charset="-122"/>
              </a:rPr>
              <a:t>A</a:t>
            </a:r>
            <a:r>
              <a:rPr lang="zh-CN" altLang="en-US" sz="2000">
                <a:latin typeface="微软雅黑" panose="020B0503020204020204" charset="-122"/>
                <a:ea typeface="微软雅黑" panose="020B0503020204020204" charset="-122"/>
              </a:rPr>
              <a:t>和城市</a:t>
            </a:r>
            <a:r>
              <a:rPr lang="en-US" altLang="zh-CN" sz="2000">
                <a:latin typeface="微软雅黑" panose="020B0503020204020204" charset="-122"/>
                <a:ea typeface="微软雅黑" panose="020B0503020204020204" charset="-122"/>
              </a:rPr>
              <a:t>B</a:t>
            </a:r>
            <a:r>
              <a:rPr lang="zh-CN" altLang="en-US" sz="2000">
                <a:latin typeface="微软雅黑" panose="020B0503020204020204" charset="-122"/>
                <a:ea typeface="微软雅黑" panose="020B0503020204020204" charset="-122"/>
              </a:rPr>
              <a:t>的分布不一致的情况，设计了</a:t>
            </a:r>
            <a:r>
              <a:rPr lang="zh-CN" altLang="en-US" sz="2000">
                <a:solidFill>
                  <a:schemeClr val="tx1"/>
                </a:solidFill>
                <a:latin typeface="微软雅黑" panose="020B0503020204020204" charset="-122"/>
                <a:ea typeface="微软雅黑" panose="020B0503020204020204" charset="-122"/>
              </a:rPr>
              <a:t>两种迁移学习的方案，</a:t>
            </a:r>
            <a:r>
              <a:rPr lang="zh-CN" altLang="en-US" sz="2000" i="1">
                <a:solidFill>
                  <a:srgbClr val="FF0000"/>
                </a:solidFill>
                <a:latin typeface="微软雅黑" panose="020B0503020204020204" charset="-122"/>
                <a:ea typeface="微软雅黑" panose="020B0503020204020204" charset="-122"/>
              </a:rPr>
              <a:t>预训练</a:t>
            </a:r>
            <a:r>
              <a:rPr lang="en-US" altLang="zh-CN" sz="2000" i="1">
                <a:solidFill>
                  <a:srgbClr val="FF0000"/>
                </a:solidFill>
                <a:latin typeface="微软雅黑" panose="020B0503020204020204" charset="-122"/>
                <a:ea typeface="微软雅黑" panose="020B0503020204020204" charset="-122"/>
              </a:rPr>
              <a:t>+</a:t>
            </a:r>
            <a:r>
              <a:rPr lang="zh-CN" altLang="en-US" sz="2000" i="1">
                <a:solidFill>
                  <a:srgbClr val="FF0000"/>
                </a:solidFill>
                <a:latin typeface="微软雅黑" panose="020B0503020204020204" charset="-122"/>
                <a:ea typeface="微软雅黑" panose="020B0503020204020204" charset="-122"/>
              </a:rPr>
              <a:t>微调</a:t>
            </a:r>
            <a:r>
              <a:rPr lang="zh-CN" altLang="en-US" sz="2000">
                <a:solidFill>
                  <a:schemeClr val="tx1"/>
                </a:solidFill>
                <a:latin typeface="微软雅黑" panose="020B0503020204020204" charset="-122"/>
                <a:ea typeface="微软雅黑" panose="020B0503020204020204" charset="-122"/>
              </a:rPr>
              <a:t>和</a:t>
            </a:r>
            <a:r>
              <a:rPr lang="zh-CN" altLang="en-US" sz="2000" i="1">
                <a:solidFill>
                  <a:srgbClr val="FF0000"/>
                </a:solidFill>
                <a:latin typeface="微软雅黑" panose="020B0503020204020204" charset="-122"/>
                <a:ea typeface="微软雅黑" panose="020B0503020204020204" charset="-122"/>
              </a:rPr>
              <a:t>嫁接学习</a:t>
            </a:r>
            <a:r>
              <a:rPr lang="zh-CN" altLang="en-US" sz="2000">
                <a:latin typeface="微软雅黑" panose="020B0503020204020204" charset="-122"/>
                <a:ea typeface="微软雅黑" panose="020B0503020204020204" charset="-122"/>
              </a:rPr>
              <a:t>，较好地</a:t>
            </a:r>
            <a:r>
              <a:rPr lang="zh-CN" altLang="en-US" sz="2000" b="1" u="sng">
                <a:solidFill>
                  <a:srgbClr val="FF0000"/>
                </a:solidFill>
                <a:latin typeface="微软雅黑" panose="020B0503020204020204" charset="-122"/>
                <a:ea typeface="微软雅黑" panose="020B0503020204020204" charset="-122"/>
              </a:rPr>
              <a:t>解决了数据分布不一致</a:t>
            </a:r>
            <a:r>
              <a:rPr lang="zh-CN" altLang="en-US" sz="2000">
                <a:latin typeface="微软雅黑" panose="020B0503020204020204" charset="-122"/>
                <a:ea typeface="微软雅黑" panose="020B0503020204020204" charset="-122"/>
              </a:rPr>
              <a:t>问题，在三份数据集上均取得了较优的结果；</a:t>
            </a:r>
            <a:endParaRPr lang="zh-CN" altLang="en-US" sz="2000">
              <a:latin typeface="微软雅黑" panose="020B0503020204020204" charset="-122"/>
              <a:ea typeface="微软雅黑" panose="020B0503020204020204" charset="-122"/>
            </a:endParaRPr>
          </a:p>
          <a:p>
            <a:pPr algn="l">
              <a:lnSpc>
                <a:spcPct val="150000"/>
              </a:lnSpc>
            </a:pPr>
            <a:endParaRPr lang="en-US" altLang="zh-CN" sz="2000">
              <a:latin typeface="微软雅黑" panose="020B0503020204020204" charset="-122"/>
              <a:ea typeface="微软雅黑" panose="020B0503020204020204" charset="-122"/>
            </a:endParaRPr>
          </a:p>
          <a:p>
            <a:pPr algn="l">
              <a:lnSpc>
                <a:spcPct val="150000"/>
              </a:lnSpc>
            </a:pPr>
            <a:r>
              <a:rPr lang="zh-CN" altLang="en-US" sz="2000" b="1">
                <a:latin typeface="微软雅黑" panose="020B0503020204020204" charset="-122"/>
                <a:ea typeface="微软雅黑" panose="020B0503020204020204" charset="-122"/>
              </a:rPr>
              <a:t>展望：</a:t>
            </a:r>
            <a:r>
              <a:rPr lang="zh-CN" altLang="en-US" sz="2000">
                <a:latin typeface="微软雅黑" panose="020B0503020204020204" charset="-122"/>
                <a:ea typeface="微软雅黑" panose="020B0503020204020204" charset="-122"/>
              </a:rPr>
              <a:t>希望这套解决方案能应用到城市</a:t>
            </a:r>
            <a:r>
              <a:rPr lang="en-US" altLang="zh-CN" sz="2000">
                <a:latin typeface="微软雅黑" panose="020B0503020204020204" charset="-122"/>
                <a:ea typeface="微软雅黑" panose="020B0503020204020204" charset="-122"/>
              </a:rPr>
              <a:t>C</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D</a:t>
            </a:r>
            <a:r>
              <a:rPr lang="zh-CN" altLang="en-US" sz="2000">
                <a:latin typeface="微软雅黑" panose="020B0503020204020204" charset="-122"/>
                <a:ea typeface="微软雅黑" panose="020B0503020204020204" charset="-122"/>
              </a:rPr>
              <a:t>、</a:t>
            </a:r>
            <a:r>
              <a:rPr lang="en-US" altLang="zh-CN" sz="2000">
                <a:latin typeface="微软雅黑" panose="020B0503020204020204" charset="-122"/>
                <a:ea typeface="微软雅黑" panose="020B0503020204020204" charset="-122"/>
              </a:rPr>
              <a:t>E......</a:t>
            </a:r>
            <a:r>
              <a:rPr lang="zh-CN" altLang="en-US" sz="2000">
                <a:latin typeface="微软雅黑" panose="020B0503020204020204" charset="-122"/>
                <a:ea typeface="微软雅黑" panose="020B0503020204020204" charset="-122"/>
              </a:rPr>
              <a:t>中去。</a:t>
            </a:r>
            <a:endParaRPr lang="zh-CN" altLang="en-US" sz="2000">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37790" y="1537335"/>
            <a:ext cx="6096000" cy="4030980"/>
          </a:xfrm>
          <a:prstGeom prst="rect">
            <a:avLst/>
          </a:prstGeom>
          <a:noFill/>
        </p:spPr>
        <p:txBody>
          <a:bodyPr wrap="square" rtlCol="0" anchor="t">
            <a:spAutoFit/>
          </a:bodyPr>
          <a:p>
            <a:pPr marL="0" indent="0" algn="ctr" fontAlgn="auto">
              <a:lnSpc>
                <a:spcPct val="200000"/>
              </a:lnSpc>
              <a:buNone/>
            </a:pPr>
            <a:r>
              <a:rPr lang="en-US" altLang="zh-CN" sz="3200" b="1" dirty="0">
                <a:solidFill>
                  <a:srgbClr val="333F50"/>
                </a:solidFill>
                <a:latin typeface="微软雅黑" panose="020B0503020204020204" charset="-122"/>
                <a:ea typeface="微软雅黑" panose="020B0503020204020204" charset="-122"/>
                <a:cs typeface="微软雅黑" panose="020B0503020204020204" charset="-122"/>
                <a:sym typeface="+mn-ea"/>
              </a:rPr>
              <a:t>01. </a:t>
            </a:r>
            <a:r>
              <a:rPr lang="zh-CN" altLang="en-US" sz="3200" b="1" dirty="0">
                <a:solidFill>
                  <a:srgbClr val="333F50"/>
                </a:solidFill>
                <a:latin typeface="微软雅黑" panose="020B0503020204020204" charset="-122"/>
                <a:ea typeface="微软雅黑" panose="020B0503020204020204" charset="-122"/>
                <a:cs typeface="微软雅黑" panose="020B0503020204020204" charset="-122"/>
                <a:sym typeface="+mn-ea"/>
              </a:rPr>
              <a:t>任务介绍</a:t>
            </a:r>
            <a:endParaRPr lang="zh-CN" altLang="en-US" sz="3200" b="1" dirty="0">
              <a:solidFill>
                <a:srgbClr val="333F50"/>
              </a:solidFill>
              <a:latin typeface="微软雅黑" panose="020B0503020204020204" charset="-122"/>
              <a:ea typeface="微软雅黑" panose="020B0503020204020204" charset="-122"/>
              <a:cs typeface="微软雅黑" panose="020B0503020204020204" charset="-122"/>
            </a:endParaRPr>
          </a:p>
          <a:p>
            <a:pPr marL="0" indent="0" algn="ctr" fontAlgn="auto">
              <a:lnSpc>
                <a:spcPct val="200000"/>
              </a:lnSpc>
              <a:buNone/>
            </a:pPr>
            <a:r>
              <a:rPr lang="en-US" altLang="zh-CN" sz="3200" b="1" dirty="0">
                <a:solidFill>
                  <a:srgbClr val="333F50"/>
                </a:solidFill>
                <a:latin typeface="微软雅黑" panose="020B0503020204020204" charset="-122"/>
                <a:ea typeface="微软雅黑" panose="020B0503020204020204" charset="-122"/>
                <a:cs typeface="微软雅黑" panose="020B0503020204020204" charset="-122"/>
                <a:sym typeface="+mn-ea"/>
              </a:rPr>
              <a:t>02. </a:t>
            </a:r>
            <a:r>
              <a:rPr lang="zh-CN" altLang="en-US" sz="3200" b="1" dirty="0">
                <a:solidFill>
                  <a:srgbClr val="333F50"/>
                </a:solidFill>
                <a:latin typeface="微软雅黑" panose="020B0503020204020204" charset="-122"/>
                <a:ea typeface="微软雅黑" panose="020B0503020204020204" charset="-122"/>
                <a:cs typeface="微软雅黑" panose="020B0503020204020204" charset="-122"/>
                <a:sym typeface="+mn-ea"/>
              </a:rPr>
              <a:t>任务理解</a:t>
            </a:r>
            <a:endParaRPr lang="zh-CN" altLang="en-US" sz="3200" b="1" dirty="0">
              <a:solidFill>
                <a:srgbClr val="333F50"/>
              </a:solidFill>
              <a:latin typeface="微软雅黑" panose="020B0503020204020204" charset="-122"/>
              <a:ea typeface="微软雅黑" panose="020B0503020204020204" charset="-122"/>
              <a:cs typeface="微软雅黑" panose="020B0503020204020204" charset="-122"/>
            </a:endParaRPr>
          </a:p>
          <a:p>
            <a:pPr marL="0" indent="0" algn="ctr" fontAlgn="auto">
              <a:lnSpc>
                <a:spcPct val="200000"/>
              </a:lnSpc>
              <a:buNone/>
            </a:pPr>
            <a:r>
              <a:rPr lang="en-US" altLang="zh-CN" sz="3200" b="1" dirty="0">
                <a:solidFill>
                  <a:srgbClr val="333F50"/>
                </a:solidFill>
                <a:latin typeface="微软雅黑" panose="020B0503020204020204" charset="-122"/>
                <a:ea typeface="微软雅黑" panose="020B0503020204020204" charset="-122"/>
                <a:cs typeface="微软雅黑" panose="020B0503020204020204" charset="-122"/>
                <a:sym typeface="+mn-ea"/>
              </a:rPr>
              <a:t>03. </a:t>
            </a:r>
            <a:r>
              <a:rPr lang="zh-CN" altLang="en-US" sz="3200" b="1" dirty="0">
                <a:solidFill>
                  <a:srgbClr val="333F50"/>
                </a:solidFill>
                <a:latin typeface="微软雅黑" panose="020B0503020204020204" charset="-122"/>
                <a:ea typeface="微软雅黑" panose="020B0503020204020204" charset="-122"/>
                <a:cs typeface="微软雅黑" panose="020B0503020204020204" charset="-122"/>
                <a:sym typeface="+mn-ea"/>
              </a:rPr>
              <a:t>解决方案</a:t>
            </a:r>
            <a:endParaRPr lang="zh-CN" altLang="en-US" sz="3200" b="1" dirty="0">
              <a:solidFill>
                <a:srgbClr val="333F50"/>
              </a:solidFill>
              <a:latin typeface="微软雅黑" panose="020B0503020204020204" charset="-122"/>
              <a:ea typeface="微软雅黑" panose="020B0503020204020204" charset="-122"/>
              <a:cs typeface="微软雅黑" panose="020B0503020204020204" charset="-122"/>
            </a:endParaRPr>
          </a:p>
          <a:p>
            <a:pPr marL="0" indent="0" algn="ctr" fontAlgn="auto">
              <a:lnSpc>
                <a:spcPct val="200000"/>
              </a:lnSpc>
              <a:buNone/>
            </a:pPr>
            <a:r>
              <a:rPr lang="en-US" altLang="zh-CN" sz="3200" b="1" dirty="0">
                <a:solidFill>
                  <a:srgbClr val="333F50"/>
                </a:solidFill>
                <a:latin typeface="微软雅黑" panose="020B0503020204020204" charset="-122"/>
                <a:ea typeface="微软雅黑" panose="020B0503020204020204" charset="-122"/>
                <a:cs typeface="微软雅黑" panose="020B0503020204020204" charset="-122"/>
                <a:sym typeface="+mn-ea"/>
              </a:rPr>
              <a:t>04. </a:t>
            </a:r>
            <a:r>
              <a:rPr lang="zh-CN" altLang="en-US" sz="3200" b="1" dirty="0">
                <a:solidFill>
                  <a:srgbClr val="333F50"/>
                </a:solidFill>
                <a:latin typeface="微软雅黑" panose="020B0503020204020204" charset="-122"/>
                <a:ea typeface="微软雅黑" panose="020B0503020204020204" charset="-122"/>
                <a:cs typeface="微软雅黑" panose="020B0503020204020204" charset="-122"/>
                <a:sym typeface="+mn-ea"/>
              </a:rPr>
              <a:t>总结展望</a:t>
            </a:r>
            <a:endParaRPr lang="zh-CN" altLang="en-US" sz="3200" b="1" dirty="0">
              <a:solidFill>
                <a:srgbClr val="333F50"/>
              </a:solidFill>
              <a:latin typeface="微软雅黑" panose="020B0503020204020204" charset="-122"/>
              <a:ea typeface="微软雅黑" panose="020B0503020204020204" charset="-122"/>
              <a:cs typeface="微软雅黑" panose="020B0503020204020204" charset="-122"/>
              <a:sym typeface="+mn-ea"/>
            </a:endParaRPr>
          </a:p>
        </p:txBody>
      </p:sp>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1513205" cy="521970"/>
          </a:xfrm>
          <a:prstGeom prst="rect">
            <a:avLst/>
          </a:prstGeom>
          <a:noFill/>
        </p:spPr>
        <p:txBody>
          <a:bodyPr wrap="none" rtlCol="0">
            <a:spAutoFit/>
          </a:bodyPr>
          <a:p>
            <a:r>
              <a:rPr lang="en-US" altLang="zh-CN" sz="2800">
                <a:latin typeface="微软雅黑" charset="0"/>
                <a:ea typeface="微软雅黑" charset="0"/>
              </a:rPr>
              <a:t>Content</a:t>
            </a:r>
            <a:endParaRPr lang="en-US" altLang="zh-CN" sz="2800">
              <a:latin typeface="微软雅黑" charset="0"/>
              <a:ea typeface="微软雅黑"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88695" y="3067050"/>
            <a:ext cx="10462895" cy="3353435"/>
          </a:xfrm>
          <a:prstGeom prst="rect">
            <a:avLst/>
          </a:prstGeom>
          <a:noFill/>
        </p:spPr>
        <p:txBody>
          <a:bodyPr wrap="square" rtlCol="0" anchor="t">
            <a:spAutoFit/>
          </a:bodyPr>
          <a:p>
            <a:pPr algn="just" fontAlgn="auto">
              <a:lnSpc>
                <a:spcPct val="150000"/>
              </a:lnSpc>
            </a:pPr>
            <a:r>
              <a:rPr lang="zh-CN" altLang="en-US" sz="1600" b="1">
                <a:solidFill>
                  <a:srgbClr val="333F50"/>
                </a:solidFill>
                <a:latin typeface="微软雅黑" panose="020B0503020204020204" charset="-122"/>
                <a:ea typeface="微软雅黑" panose="020B0503020204020204" charset="-122"/>
                <a:cs typeface="微软雅黑" panose="020B0503020204020204" charset="-122"/>
                <a:sym typeface="+mn-ea"/>
              </a:rPr>
              <a:t>任务说明：</a:t>
            </a:r>
            <a:endParaRPr lang="zh-CN" altLang="en-US" sz="1600" b="1">
              <a:solidFill>
                <a:srgbClr val="333F50"/>
              </a:solidFill>
              <a:latin typeface="微软雅黑" panose="020B0503020204020204" charset="-122"/>
              <a:ea typeface="微软雅黑" panose="020B0503020204020204" charset="-122"/>
              <a:cs typeface="微软雅黑" panose="020B0503020204020204" charset="-122"/>
            </a:endParaRPr>
          </a:p>
          <a:p>
            <a:pPr algn="just" fontAlgn="auto">
              <a:lnSpc>
                <a:spcPct val="200000"/>
              </a:lnSpc>
            </a:pPr>
            <a:r>
              <a:rPr lang="zh-CN" altLang="en-US" sz="1400">
                <a:latin typeface="微软雅黑" panose="020B0503020204020204" charset="-122"/>
                <a:ea typeface="微软雅黑" panose="020B0503020204020204" charset="-122"/>
                <a:cs typeface="微软雅黑" panose="020B0503020204020204" charset="-122"/>
                <a:sym typeface="+mn-ea"/>
              </a:rPr>
              <a:t>本次任务为家庭宽带网络中的故障预测任务（二分类），选手需建立一个基于</a:t>
            </a:r>
            <a:r>
              <a:rPr lang="zh-CN" altLang="en-US" sz="1400" b="1">
                <a:solidFill>
                  <a:srgbClr val="FF0000"/>
                </a:solidFill>
                <a:latin typeface="微软雅黑" panose="020B0503020204020204" charset="-122"/>
                <a:ea typeface="微软雅黑" panose="020B0503020204020204" charset="-122"/>
                <a:cs typeface="微软雅黑" panose="020B0503020204020204" charset="-122"/>
                <a:sym typeface="+mn-ea"/>
              </a:rPr>
              <a:t>迁移学习</a:t>
            </a:r>
            <a:r>
              <a:rPr lang="zh-CN" altLang="en-US" sz="1400">
                <a:latin typeface="微软雅黑" panose="020B0503020204020204" charset="-122"/>
                <a:ea typeface="微软雅黑" panose="020B0503020204020204" charset="-122"/>
                <a:cs typeface="微软雅黑" panose="020B0503020204020204" charset="-122"/>
                <a:sym typeface="+mn-ea"/>
              </a:rPr>
              <a:t>的故障预测模型对未来</a:t>
            </a:r>
            <a:r>
              <a:rPr lang="en-US" altLang="zh-CN" sz="1400">
                <a:latin typeface="微软雅黑" panose="020B0503020204020204" charset="-122"/>
                <a:ea typeface="微软雅黑" panose="020B0503020204020204" charset="-122"/>
                <a:cs typeface="微软雅黑" panose="020B0503020204020204" charset="-122"/>
                <a:sym typeface="+mn-ea"/>
              </a:rPr>
              <a:t>7</a:t>
            </a:r>
            <a:r>
              <a:rPr lang="zh-CN" altLang="en-US" sz="1400">
                <a:latin typeface="微软雅黑" panose="020B0503020204020204" charset="-122"/>
                <a:ea typeface="微软雅黑" panose="020B0503020204020204" charset="-122"/>
                <a:cs typeface="微软雅黑" panose="020B0503020204020204" charset="-122"/>
                <a:sym typeface="+mn-ea"/>
              </a:rPr>
              <a:t>天是否会发生故障做</a:t>
            </a:r>
            <a:r>
              <a:rPr lang="zh-CN" altLang="en-US" sz="1400">
                <a:latin typeface="微软雅黑" panose="020B0503020204020204" charset="-122"/>
                <a:ea typeface="微软雅黑" panose="020B0503020204020204" charset="-122"/>
                <a:cs typeface="微软雅黑" panose="020B0503020204020204" charset="-122"/>
                <a:sym typeface="+mn-ea"/>
              </a:rPr>
              <a:t>出预测。</a:t>
            </a:r>
            <a:endParaRPr lang="zh-CN" altLang="en-US" sz="1600" b="1">
              <a:solidFill>
                <a:srgbClr val="333F50"/>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50000"/>
              </a:lnSpc>
              <a:buClrTx/>
              <a:buSzTx/>
              <a:buFontTx/>
            </a:pPr>
            <a:r>
              <a:rPr lang="zh-CN" altLang="en-US" sz="1600" b="1">
                <a:solidFill>
                  <a:srgbClr val="333F50"/>
                </a:solidFill>
                <a:latin typeface="微软雅黑" panose="020B0503020204020204" charset="-122"/>
                <a:ea typeface="微软雅黑" panose="020B0503020204020204" charset="-122"/>
                <a:cs typeface="微软雅黑" panose="020B0503020204020204" charset="-122"/>
                <a:sym typeface="+mn-ea"/>
              </a:rPr>
              <a:t>数据说明：</a:t>
            </a:r>
            <a:endParaRPr lang="zh-CN" altLang="en-US" sz="1600" b="1">
              <a:solidFill>
                <a:srgbClr val="333F50"/>
              </a:solidFill>
              <a:latin typeface="微软雅黑" panose="020B0503020204020204" charset="-122"/>
              <a:ea typeface="微软雅黑" panose="020B0503020204020204" charset="-122"/>
              <a:cs typeface="微软雅黑" panose="020B0503020204020204" charset="-122"/>
            </a:endParaRPr>
          </a:p>
          <a:p>
            <a:pPr algn="just" fontAlgn="auto">
              <a:lnSpc>
                <a:spcPct val="200000"/>
              </a:lnSpc>
            </a:pPr>
            <a:r>
              <a:rPr lang="zh-CN" altLang="en-US" sz="1400">
                <a:latin typeface="微软雅黑" panose="020B0503020204020204" charset="-122"/>
                <a:ea typeface="微软雅黑" panose="020B0503020204020204" charset="-122"/>
                <a:cs typeface="微软雅黑" panose="020B0503020204020204" charset="-122"/>
                <a:sym typeface="+mn-ea"/>
              </a:rPr>
              <a:t>大赛共提供了数据结构相同的三份数据集，每份数据集中</a:t>
            </a:r>
            <a:r>
              <a:rPr lang="zh-CN" altLang="en-US" sz="1400">
                <a:latin typeface="微软雅黑" panose="020B0503020204020204" charset="-122"/>
                <a:ea typeface="微软雅黑" panose="020B0503020204020204" charset="-122"/>
                <a:cs typeface="微软雅黑" panose="020B0503020204020204" charset="-122"/>
                <a:sym typeface="+mn-ea"/>
              </a:rPr>
              <a:t>又分别包含了两个城市的数据；</a:t>
            </a:r>
            <a:r>
              <a:rPr lang="zh-CN" altLang="en-US" sz="1400">
                <a:latin typeface="微软雅黑" panose="020B0503020204020204" charset="-122"/>
                <a:ea typeface="微软雅黑" panose="020B0503020204020204" charset="-122"/>
                <a:cs typeface="微软雅黑" panose="020B0503020204020204" charset="-122"/>
                <a:sym typeface="+mn-ea"/>
              </a:rPr>
              <a:t>每个样本由两部分组成，第一部分为历史</a:t>
            </a:r>
            <a:r>
              <a:rPr lang="en-US" altLang="zh-CN" sz="1400">
                <a:latin typeface="微软雅黑" panose="020B0503020204020204" charset="-122"/>
                <a:ea typeface="微软雅黑" panose="020B0503020204020204" charset="-122"/>
                <a:cs typeface="微软雅黑" panose="020B0503020204020204" charset="-122"/>
                <a:sym typeface="+mn-ea"/>
              </a:rPr>
              <a:t>7</a:t>
            </a:r>
            <a:r>
              <a:rPr lang="zh-CN" altLang="en-US" sz="1400">
                <a:latin typeface="微软雅黑" panose="020B0503020204020204" charset="-122"/>
                <a:ea typeface="微软雅黑" panose="020B0503020204020204" charset="-122"/>
                <a:cs typeface="微软雅黑" panose="020B0503020204020204" charset="-122"/>
                <a:sym typeface="+mn-ea"/>
              </a:rPr>
              <a:t>天的多变量时间序列，共有</a:t>
            </a:r>
            <a:r>
              <a:rPr lang="en-US" altLang="zh-CN" sz="1400">
                <a:latin typeface="微软雅黑" panose="020B0503020204020204" charset="-122"/>
                <a:ea typeface="微软雅黑" panose="020B0503020204020204" charset="-122"/>
                <a:cs typeface="微软雅黑" panose="020B0503020204020204" charset="-122"/>
                <a:sym typeface="+mn-ea"/>
              </a:rPr>
              <a:t>10</a:t>
            </a:r>
            <a:r>
              <a:rPr lang="zh-CN" altLang="en-US" sz="1400">
                <a:latin typeface="微软雅黑" panose="020B0503020204020204" charset="-122"/>
                <a:ea typeface="微软雅黑" panose="020B0503020204020204" charset="-122"/>
                <a:cs typeface="微软雅黑" panose="020B0503020204020204" charset="-122"/>
                <a:sym typeface="+mn-ea"/>
              </a:rPr>
              <a:t>个测量值，测量频率为</a:t>
            </a:r>
            <a:r>
              <a:rPr lang="en-US" altLang="zh-CN" sz="1400">
                <a:latin typeface="微软雅黑" panose="020B0503020204020204" charset="-122"/>
                <a:ea typeface="微软雅黑" panose="020B0503020204020204" charset="-122"/>
                <a:cs typeface="微软雅黑" panose="020B0503020204020204" charset="-122"/>
                <a:sym typeface="+mn-ea"/>
              </a:rPr>
              <a:t>15</a:t>
            </a:r>
            <a:r>
              <a:rPr lang="zh-CN" altLang="en-US" sz="1400">
                <a:latin typeface="微软雅黑" panose="020B0503020204020204" charset="-122"/>
                <a:ea typeface="微软雅黑" panose="020B0503020204020204" charset="-122"/>
                <a:cs typeface="微软雅黑" panose="020B0503020204020204" charset="-122"/>
                <a:sym typeface="+mn-ea"/>
              </a:rPr>
              <a:t>分钟，故维度为</a:t>
            </a:r>
            <a:r>
              <a:rPr lang="en-US" altLang="zh-CN" sz="1400">
                <a:latin typeface="微软雅黑" panose="020B0503020204020204" charset="-122"/>
                <a:ea typeface="微软雅黑" panose="020B0503020204020204" charset="-122"/>
                <a:cs typeface="微软雅黑" panose="020B0503020204020204" charset="-122"/>
                <a:sym typeface="+mn-ea"/>
              </a:rPr>
              <a:t>672*10</a:t>
            </a:r>
            <a:r>
              <a:rPr lang="zh-CN" altLang="en-US" sz="1400">
                <a:latin typeface="微软雅黑" panose="020B0503020204020204" charset="-122"/>
                <a:ea typeface="微软雅黑" panose="020B0503020204020204" charset="-122"/>
                <a:cs typeface="微软雅黑" panose="020B0503020204020204" charset="-122"/>
                <a:sym typeface="+mn-ea"/>
              </a:rPr>
              <a:t>；第二部分为样本标签，每个样本的标签记录为其未来</a:t>
            </a:r>
            <a:r>
              <a:rPr lang="en-US" altLang="zh-CN" sz="1400">
                <a:latin typeface="微软雅黑" panose="020B0503020204020204" charset="-122"/>
                <a:ea typeface="微软雅黑" panose="020B0503020204020204" charset="-122"/>
                <a:cs typeface="微软雅黑" panose="020B0503020204020204" charset="-122"/>
                <a:sym typeface="+mn-ea"/>
              </a:rPr>
              <a:t>7</a:t>
            </a:r>
            <a:r>
              <a:rPr lang="zh-CN" altLang="en-US" sz="1400">
                <a:latin typeface="微软雅黑" panose="020B0503020204020204" charset="-122"/>
                <a:ea typeface="微软雅黑" panose="020B0503020204020204" charset="-122"/>
                <a:cs typeface="微软雅黑" panose="020B0503020204020204" charset="-122"/>
                <a:sym typeface="+mn-ea"/>
              </a:rPr>
              <a:t>天内是否发生故障。</a:t>
            </a:r>
            <a:endParaRPr lang="zh-CN" altLang="en-US" sz="1600" b="1">
              <a:solidFill>
                <a:srgbClr val="333F50"/>
              </a:solidFill>
              <a:latin typeface="微软雅黑" panose="020B0503020204020204" charset="-122"/>
              <a:ea typeface="微软雅黑" panose="020B0503020204020204" charset="-122"/>
              <a:cs typeface="微软雅黑" panose="020B0503020204020204" charset="-122"/>
              <a:sym typeface="+mn-ea"/>
            </a:endParaRPr>
          </a:p>
          <a:p>
            <a:pPr algn="just" fontAlgn="auto">
              <a:lnSpc>
                <a:spcPct val="150000"/>
              </a:lnSpc>
              <a:buClrTx/>
              <a:buSzTx/>
              <a:buFontTx/>
            </a:pPr>
            <a:r>
              <a:rPr lang="zh-CN" altLang="en-US" sz="1600" b="1">
                <a:solidFill>
                  <a:srgbClr val="333F50"/>
                </a:solidFill>
                <a:latin typeface="微软雅黑" panose="020B0503020204020204" charset="-122"/>
                <a:ea typeface="微软雅黑" panose="020B0503020204020204" charset="-122"/>
                <a:cs typeface="微软雅黑" panose="020B0503020204020204" charset="-122"/>
                <a:sym typeface="+mn-ea"/>
              </a:rPr>
              <a:t>评价指标：</a:t>
            </a:r>
            <a:r>
              <a:rPr lang="en-US" altLang="zh-CN" sz="1400">
                <a:latin typeface="微软雅黑" panose="020B0503020204020204" charset="-122"/>
                <a:ea typeface="微软雅黑" panose="020B0503020204020204" charset="-122"/>
                <a:cs typeface="微软雅黑" panose="020B0503020204020204" charset="-122"/>
                <a:sym typeface="+mn-ea"/>
              </a:rPr>
              <a:t>F1-score</a:t>
            </a:r>
            <a:r>
              <a:rPr lang="zh-CN" altLang="en-US" sz="1400">
                <a:latin typeface="微软雅黑" panose="020B0503020204020204" charset="-122"/>
                <a:ea typeface="微软雅黑" panose="020B0503020204020204" charset="-122"/>
                <a:cs typeface="微软雅黑" panose="020B0503020204020204" charset="-122"/>
                <a:sym typeface="+mn-ea"/>
              </a:rPr>
              <a:t>。</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7120255" y="936625"/>
            <a:ext cx="3812540" cy="1979930"/>
          </a:xfrm>
          <a:prstGeom prst="rect">
            <a:avLst/>
          </a:prstGeom>
        </p:spPr>
      </p:pic>
      <p:pic>
        <p:nvPicPr>
          <p:cNvPr id="4099" name="Picture 3" descr="C:\Users\yyyy\Desktop\辅助1.jpg"/>
          <p:cNvPicPr/>
          <p:nvPr/>
        </p:nvPicPr>
        <p:blipFill>
          <a:blip r:embed="rId2"/>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3"/>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2257425" cy="521970"/>
          </a:xfrm>
          <a:prstGeom prst="rect">
            <a:avLst/>
          </a:prstGeom>
          <a:noFill/>
        </p:spPr>
        <p:txBody>
          <a:bodyPr wrap="none" rtlCol="0">
            <a:spAutoFit/>
          </a:bodyPr>
          <a:p>
            <a:r>
              <a:rPr lang="en-US" altLang="zh-CN" sz="2800">
                <a:latin typeface="微软雅黑" charset="0"/>
                <a:ea typeface="微软雅黑" charset="0"/>
              </a:rPr>
              <a:t>01. </a:t>
            </a:r>
            <a:r>
              <a:rPr lang="zh-CN" altLang="en-US" sz="2800">
                <a:latin typeface="微软雅黑" charset="0"/>
                <a:ea typeface="微软雅黑" charset="0"/>
              </a:rPr>
              <a:t>任务</a:t>
            </a:r>
            <a:r>
              <a:rPr lang="zh-CN" altLang="en-US" sz="2800">
                <a:latin typeface="微软雅黑" charset="0"/>
                <a:ea typeface="微软雅黑" charset="0"/>
              </a:rPr>
              <a:t>介绍</a:t>
            </a:r>
            <a:endParaRPr lang="zh-CN" altLang="en-US" sz="2800">
              <a:latin typeface="微软雅黑" charset="0"/>
              <a:ea typeface="微软雅黑" charset="0"/>
            </a:endParaRPr>
          </a:p>
        </p:txBody>
      </p:sp>
      <p:pic>
        <p:nvPicPr>
          <p:cNvPr id="3" name="图片 2" descr="故障检测"/>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275" y="972185"/>
            <a:ext cx="5565140" cy="19088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4"/>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5"/>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02. </a:t>
            </a:r>
            <a:r>
              <a:rPr lang="zh-CN" altLang="en-US" sz="2800">
                <a:latin typeface="微软雅黑" charset="0"/>
                <a:ea typeface="微软雅黑" charset="0"/>
              </a:rPr>
              <a:t>任务理解</a:t>
            </a:r>
            <a:r>
              <a:rPr lang="en-US" altLang="zh-CN" sz="2800">
                <a:latin typeface="微软雅黑" charset="0"/>
                <a:ea typeface="微软雅黑" charset="0"/>
              </a:rPr>
              <a:t> </a:t>
            </a:r>
            <a:r>
              <a:rPr lang="zh-CN" altLang="en-US" sz="2000">
                <a:latin typeface="微软雅黑" charset="0"/>
                <a:ea typeface="微软雅黑" charset="0"/>
              </a:rPr>
              <a:t>标签分布</a:t>
            </a:r>
            <a:endParaRPr lang="zh-CN" altLang="en-US" sz="2000">
              <a:latin typeface="微软雅黑" charset="0"/>
              <a:ea typeface="微软雅黑" charset="0"/>
            </a:endParaRPr>
          </a:p>
        </p:txBody>
      </p:sp>
      <p:sp>
        <p:nvSpPr>
          <p:cNvPr id="11" name="文本框 10"/>
          <p:cNvSpPr txBox="1"/>
          <p:nvPr/>
        </p:nvSpPr>
        <p:spPr>
          <a:xfrm>
            <a:off x="7787005" y="1997710"/>
            <a:ext cx="4027805" cy="2306955"/>
          </a:xfrm>
          <a:prstGeom prst="rect">
            <a:avLst/>
          </a:prstGeom>
          <a:noFill/>
        </p:spPr>
        <p:txBody>
          <a:bodyPr wrap="square" rtlCol="0">
            <a:spAutoFit/>
          </a:bodyPr>
          <a:p>
            <a:pPr algn="just" fontAlgn="auto">
              <a:lnSpc>
                <a:spcPct val="150000"/>
              </a:lnSpc>
            </a:pPr>
            <a:r>
              <a:rPr lang="zh-CN" altLang="en-US" sz="1600">
                <a:latin typeface="微软雅黑" panose="020B0503020204020204" charset="-122"/>
                <a:ea typeface="微软雅黑" panose="020B0503020204020204" charset="-122"/>
                <a:cs typeface="微软雅黑" panose="020B0503020204020204" charset="-122"/>
              </a:rPr>
              <a:t>本任务是</a:t>
            </a:r>
            <a:r>
              <a:rPr lang="zh-CN" altLang="en-US" sz="1600">
                <a:latin typeface="微软雅黑" panose="020B0503020204020204" charset="-122"/>
                <a:ea typeface="微软雅黑" panose="020B0503020204020204" charset="-122"/>
                <a:cs typeface="微软雅黑" panose="020B0503020204020204" charset="-122"/>
                <a:sym typeface="+mn-ea"/>
              </a:rPr>
              <a:t>故障预测中</a:t>
            </a:r>
            <a:r>
              <a:rPr lang="zh-CN" altLang="en-US" sz="1600">
                <a:latin typeface="微软雅黑" panose="020B0503020204020204" charset="-122"/>
                <a:ea typeface="微软雅黑" panose="020B0503020204020204" charset="-122"/>
                <a:cs typeface="微软雅黑" panose="020B0503020204020204" charset="-122"/>
              </a:rPr>
              <a:t>的二分类任务，如图所示为</a:t>
            </a:r>
            <a:r>
              <a:rPr lang="zh-CN" altLang="en-US" sz="1600">
                <a:latin typeface="微软雅黑" panose="020B0503020204020204" charset="-122"/>
                <a:ea typeface="微软雅黑" panose="020B0503020204020204" charset="-122"/>
                <a:cs typeface="微软雅黑" panose="020B0503020204020204" charset="-122"/>
              </a:rPr>
              <a:t>三份数据集的标签分布情况，可以发现：城市</a:t>
            </a:r>
            <a:r>
              <a:rPr lang="en-US" altLang="zh-CN" sz="1600">
                <a:latin typeface="微软雅黑" panose="020B0503020204020204" charset="-122"/>
                <a:ea typeface="微软雅黑" panose="020B0503020204020204" charset="-122"/>
                <a:cs typeface="微软雅黑" panose="020B0503020204020204" charset="-122"/>
              </a:rPr>
              <a:t>A</a:t>
            </a:r>
            <a:r>
              <a:rPr lang="zh-CN" altLang="en-US" sz="1600">
                <a:latin typeface="微软雅黑" panose="020B0503020204020204" charset="-122"/>
                <a:ea typeface="微软雅黑" panose="020B0503020204020204" charset="-122"/>
                <a:cs typeface="微软雅黑" panose="020B0503020204020204" charset="-122"/>
              </a:rPr>
              <a:t>与</a:t>
            </a:r>
            <a:r>
              <a:rPr lang="en-US" altLang="zh-CN" sz="1600">
                <a:latin typeface="微软雅黑" panose="020B0503020204020204" charset="-122"/>
                <a:ea typeface="微软雅黑" panose="020B0503020204020204" charset="-122"/>
                <a:cs typeface="微软雅黑" panose="020B0503020204020204" charset="-122"/>
              </a:rPr>
              <a:t>B</a:t>
            </a:r>
            <a:r>
              <a:rPr lang="zh-CN" altLang="en-US" sz="1600">
                <a:latin typeface="微软雅黑" panose="020B0503020204020204" charset="-122"/>
                <a:ea typeface="微软雅黑" panose="020B0503020204020204" charset="-122"/>
                <a:cs typeface="微软雅黑" panose="020B0503020204020204" charset="-122"/>
              </a:rPr>
              <a:t>中的标签分布并不一致，因此可考虑微调预训练模型，具体地，在城市</a:t>
            </a:r>
            <a:r>
              <a:rPr lang="en-US" altLang="zh-CN" sz="1600">
                <a:latin typeface="微软雅黑" panose="020B0503020204020204" charset="-122"/>
                <a:ea typeface="微软雅黑" panose="020B0503020204020204" charset="-122"/>
                <a:cs typeface="微软雅黑" panose="020B0503020204020204" charset="-122"/>
              </a:rPr>
              <a:t>A</a:t>
            </a:r>
            <a:r>
              <a:rPr lang="zh-CN" altLang="en-US" sz="1600">
                <a:latin typeface="微软雅黑" panose="020B0503020204020204" charset="-122"/>
                <a:ea typeface="微软雅黑" panose="020B0503020204020204" charset="-122"/>
                <a:cs typeface="微软雅黑" panose="020B0503020204020204" charset="-122"/>
              </a:rPr>
              <a:t>中的样本上预训练一个模型，然后在城市</a:t>
            </a:r>
            <a:r>
              <a:rPr lang="en-US" altLang="zh-CN" sz="1600">
                <a:latin typeface="微软雅黑" panose="020B0503020204020204" charset="-122"/>
                <a:ea typeface="微软雅黑" panose="020B0503020204020204" charset="-122"/>
                <a:cs typeface="微软雅黑" panose="020B0503020204020204" charset="-122"/>
              </a:rPr>
              <a:t>B</a:t>
            </a:r>
            <a:r>
              <a:rPr lang="zh-CN" altLang="en-US" sz="1600">
                <a:latin typeface="微软雅黑" panose="020B0503020204020204" charset="-122"/>
                <a:ea typeface="微软雅黑" panose="020B0503020204020204" charset="-122"/>
                <a:cs typeface="微软雅黑" panose="020B0503020204020204" charset="-122"/>
              </a:rPr>
              <a:t>中的</a:t>
            </a:r>
            <a:r>
              <a:rPr lang="en-US" altLang="zh-CN" sz="1600">
                <a:latin typeface="微软雅黑" panose="020B0503020204020204" charset="-122"/>
                <a:ea typeface="微软雅黑" panose="020B0503020204020204" charset="-122"/>
                <a:cs typeface="微软雅黑" panose="020B0503020204020204" charset="-122"/>
              </a:rPr>
              <a:t>20%</a:t>
            </a:r>
            <a:r>
              <a:rPr lang="zh-CN" altLang="en-US" sz="1600">
                <a:latin typeface="微软雅黑" panose="020B0503020204020204" charset="-122"/>
                <a:ea typeface="微软雅黑" panose="020B0503020204020204" charset="-122"/>
                <a:cs typeface="微软雅黑" panose="020B0503020204020204" charset="-122"/>
              </a:rPr>
              <a:t>的数据上做微调。</a:t>
            </a:r>
            <a:endParaRPr lang="zh-CN" altLang="en-US" sz="1600">
              <a:latin typeface="微软雅黑" panose="020B0503020204020204" charset="-122"/>
              <a:ea typeface="微软雅黑" panose="020B0503020204020204" charset="-122"/>
              <a:cs typeface="微软雅黑" panose="020B0503020204020204" charset="-122"/>
            </a:endParaRPr>
          </a:p>
        </p:txBody>
      </p:sp>
      <p:graphicFrame>
        <p:nvGraphicFramePr>
          <p:cNvPr id="14" name="图表 13"/>
          <p:cNvGraphicFramePr/>
          <p:nvPr/>
        </p:nvGraphicFramePr>
        <p:xfrm>
          <a:off x="213360" y="1212850"/>
          <a:ext cx="3418840" cy="233997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3904615" y="1212850"/>
          <a:ext cx="3418840" cy="2339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图表 14"/>
          <p:cNvGraphicFramePr/>
          <p:nvPr/>
        </p:nvGraphicFramePr>
        <p:xfrm>
          <a:off x="1257300" y="4052570"/>
          <a:ext cx="3418840" cy="23399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02. </a:t>
            </a:r>
            <a:r>
              <a:rPr lang="zh-CN" altLang="en-US" sz="2800">
                <a:latin typeface="微软雅黑" charset="0"/>
                <a:ea typeface="微软雅黑" charset="0"/>
              </a:rPr>
              <a:t>任务理解</a:t>
            </a:r>
            <a:r>
              <a:rPr lang="en-US" altLang="zh-CN" sz="2800">
                <a:latin typeface="微软雅黑" charset="0"/>
                <a:ea typeface="微软雅黑" charset="0"/>
              </a:rPr>
              <a:t> </a:t>
            </a:r>
            <a:r>
              <a:rPr lang="zh-CN" altLang="en-US" sz="2000">
                <a:latin typeface="微软雅黑" charset="0"/>
                <a:ea typeface="微软雅黑" charset="0"/>
              </a:rPr>
              <a:t>数据分布</a:t>
            </a:r>
            <a:endParaRPr lang="zh-CN" altLang="en-US" sz="2000">
              <a:latin typeface="微软雅黑" charset="0"/>
              <a:ea typeface="微软雅黑" charset="0"/>
            </a:endParaRPr>
          </a:p>
        </p:txBody>
      </p:sp>
      <p:sp>
        <p:nvSpPr>
          <p:cNvPr id="28" name="文本框 27"/>
          <p:cNvSpPr txBox="1"/>
          <p:nvPr/>
        </p:nvSpPr>
        <p:spPr>
          <a:xfrm>
            <a:off x="7252970" y="4488180"/>
            <a:ext cx="4561840" cy="1383665"/>
          </a:xfrm>
          <a:prstGeom prst="rect">
            <a:avLst/>
          </a:prstGeom>
          <a:noFill/>
        </p:spPr>
        <p:txBody>
          <a:bodyPr wrap="square" rtlCol="0" anchor="t">
            <a:spAutoFit/>
          </a:bodyPr>
          <a:p>
            <a:pPr algn="just" fontAlgn="auto">
              <a:lnSpc>
                <a:spcPct val="150000"/>
              </a:lnSpc>
            </a:pPr>
            <a:r>
              <a:rPr lang="zh-CN" altLang="en-US" sz="1400">
                <a:latin typeface="微软雅黑" panose="020B0503020204020204" charset="-122"/>
                <a:ea typeface="微软雅黑" panose="020B0503020204020204" charset="-122"/>
                <a:cs typeface="微软雅黑" panose="020B0503020204020204" charset="-122"/>
                <a:sym typeface="+mn-ea"/>
              </a:rPr>
              <a:t>如图所示为三份数据集</a:t>
            </a:r>
            <a:r>
              <a:rPr lang="en-US" altLang="zh-CN" sz="1400">
                <a:latin typeface="微软雅黑" panose="020B0503020204020204" charset="-122"/>
                <a:ea typeface="微软雅黑" panose="020B0503020204020204" charset="-122"/>
                <a:cs typeface="微软雅黑" panose="020B0503020204020204" charset="-122"/>
                <a:sym typeface="+mn-ea"/>
              </a:rPr>
              <a:t>10</a:t>
            </a:r>
            <a:r>
              <a:rPr lang="zh-CN" altLang="en-US" sz="1400">
                <a:latin typeface="微软雅黑" panose="020B0503020204020204" charset="-122"/>
                <a:ea typeface="微软雅黑" panose="020B0503020204020204" charset="-122"/>
                <a:cs typeface="微软雅黑" panose="020B0503020204020204" charset="-122"/>
                <a:sym typeface="+mn-ea"/>
              </a:rPr>
              <a:t>个测量值的密度分布图，可以看出：数据集</a:t>
            </a:r>
            <a:r>
              <a:rPr lang="en-US" altLang="zh-CN" sz="1400">
                <a:latin typeface="微软雅黑" panose="020B0503020204020204" charset="-122"/>
                <a:ea typeface="微软雅黑" panose="020B0503020204020204" charset="-122"/>
                <a:cs typeface="微软雅黑" panose="020B0503020204020204" charset="-122"/>
                <a:sym typeface="+mn-ea"/>
              </a:rPr>
              <a:t>1</a:t>
            </a:r>
            <a:r>
              <a:rPr lang="zh-CN" altLang="en-US" sz="1400">
                <a:latin typeface="微软雅黑" panose="020B0503020204020204" charset="-122"/>
                <a:ea typeface="微软雅黑" panose="020B0503020204020204" charset="-122"/>
                <a:cs typeface="微软雅黑" panose="020B0503020204020204" charset="-122"/>
                <a:sym typeface="+mn-ea"/>
              </a:rPr>
              <a:t>和数据集</a:t>
            </a:r>
            <a:r>
              <a:rPr lang="en-US" altLang="zh-CN" sz="1400">
                <a:latin typeface="微软雅黑" panose="020B0503020204020204" charset="-122"/>
                <a:ea typeface="微软雅黑" panose="020B0503020204020204" charset="-122"/>
                <a:cs typeface="微软雅黑" panose="020B0503020204020204" charset="-122"/>
                <a:sym typeface="+mn-ea"/>
              </a:rPr>
              <a:t>2</a:t>
            </a:r>
            <a:r>
              <a:rPr lang="zh-CN" altLang="en-US" sz="1400">
                <a:latin typeface="微软雅黑" panose="020B0503020204020204" charset="-122"/>
                <a:ea typeface="微软雅黑" panose="020B0503020204020204" charset="-122"/>
                <a:cs typeface="微软雅黑" panose="020B0503020204020204" charset="-122"/>
                <a:sym typeface="+mn-ea"/>
              </a:rPr>
              <a:t>分布基本一致，与数据集</a:t>
            </a:r>
            <a:r>
              <a:rPr lang="en-US" altLang="zh-CN" sz="1400">
                <a:latin typeface="微软雅黑" panose="020B0503020204020204" charset="-122"/>
                <a:ea typeface="微软雅黑" panose="020B0503020204020204" charset="-122"/>
                <a:cs typeface="微软雅黑" panose="020B0503020204020204" charset="-122"/>
                <a:sym typeface="+mn-ea"/>
              </a:rPr>
              <a:t>3</a:t>
            </a:r>
            <a:r>
              <a:rPr lang="zh-CN" altLang="en-US" sz="1400">
                <a:latin typeface="微软雅黑" panose="020B0503020204020204" charset="-122"/>
                <a:ea typeface="微软雅黑" panose="020B0503020204020204" charset="-122"/>
                <a:cs typeface="微软雅黑" panose="020B0503020204020204" charset="-122"/>
                <a:sym typeface="+mn-ea"/>
              </a:rPr>
              <a:t>的分布有着极大的不同，因而可以考虑，数据集</a:t>
            </a:r>
            <a:r>
              <a:rPr lang="en-US" altLang="zh-CN" sz="1400">
                <a:latin typeface="微软雅黑" panose="020B0503020204020204" charset="-122"/>
                <a:ea typeface="微软雅黑" panose="020B0503020204020204" charset="-122"/>
                <a:cs typeface="微软雅黑" panose="020B0503020204020204" charset="-122"/>
                <a:sym typeface="+mn-ea"/>
              </a:rPr>
              <a:t>1</a:t>
            </a:r>
            <a:r>
              <a:rPr lang="zh-CN" altLang="en-US" sz="1400">
                <a:latin typeface="微软雅黑" panose="020B0503020204020204" charset="-122"/>
                <a:ea typeface="微软雅黑" panose="020B0503020204020204" charset="-122"/>
                <a:cs typeface="微软雅黑" panose="020B0503020204020204" charset="-122"/>
                <a:sym typeface="+mn-ea"/>
              </a:rPr>
              <a:t>和数据集</a:t>
            </a:r>
            <a:r>
              <a:rPr lang="en-US" altLang="zh-CN" sz="1400">
                <a:latin typeface="微软雅黑" panose="020B0503020204020204" charset="-122"/>
                <a:ea typeface="微软雅黑" panose="020B0503020204020204" charset="-122"/>
                <a:cs typeface="微软雅黑" panose="020B0503020204020204" charset="-122"/>
                <a:sym typeface="+mn-ea"/>
              </a:rPr>
              <a:t>2</a:t>
            </a:r>
            <a:r>
              <a:rPr lang="zh-CN" altLang="en-US" sz="1400">
                <a:latin typeface="微软雅黑" panose="020B0503020204020204" charset="-122"/>
                <a:ea typeface="微软雅黑" panose="020B0503020204020204" charset="-122"/>
                <a:cs typeface="微软雅黑" panose="020B0503020204020204" charset="-122"/>
                <a:sym typeface="+mn-ea"/>
              </a:rPr>
              <a:t>使用相同的模型，而数据集</a:t>
            </a:r>
            <a:r>
              <a:rPr lang="en-US" altLang="zh-CN" sz="1400">
                <a:latin typeface="微软雅黑" panose="020B0503020204020204" charset="-122"/>
                <a:ea typeface="微软雅黑" panose="020B0503020204020204" charset="-122"/>
                <a:cs typeface="微软雅黑" panose="020B0503020204020204" charset="-122"/>
                <a:sym typeface="+mn-ea"/>
              </a:rPr>
              <a:t>3</a:t>
            </a:r>
            <a:r>
              <a:rPr lang="zh-CN" altLang="en-US" sz="1400">
                <a:latin typeface="微软雅黑" panose="020B0503020204020204" charset="-122"/>
                <a:ea typeface="微软雅黑" panose="020B0503020204020204" charset="-122"/>
                <a:cs typeface="微软雅黑" panose="020B0503020204020204" charset="-122"/>
                <a:sym typeface="+mn-ea"/>
              </a:rPr>
              <a:t>则需要使用其他的模型。</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a:stretch>
            <a:fillRect/>
          </a:stretch>
        </p:blipFill>
        <p:spPr>
          <a:xfrm>
            <a:off x="561340" y="989965"/>
            <a:ext cx="3984625" cy="2767965"/>
          </a:xfrm>
          <a:prstGeom prst="rect">
            <a:avLst/>
          </a:prstGeom>
        </p:spPr>
      </p:pic>
      <p:pic>
        <p:nvPicPr>
          <p:cNvPr id="5" name="图片 4"/>
          <p:cNvPicPr>
            <a:picLocks noChangeAspect="1"/>
          </p:cNvPicPr>
          <p:nvPr/>
        </p:nvPicPr>
        <p:blipFill>
          <a:blip r:embed="rId4"/>
          <a:stretch>
            <a:fillRect/>
          </a:stretch>
        </p:blipFill>
        <p:spPr>
          <a:xfrm>
            <a:off x="4735830" y="988695"/>
            <a:ext cx="3983355" cy="2769235"/>
          </a:xfrm>
          <a:prstGeom prst="rect">
            <a:avLst/>
          </a:prstGeom>
        </p:spPr>
      </p:pic>
      <p:pic>
        <p:nvPicPr>
          <p:cNvPr id="6" name="图片 5"/>
          <p:cNvPicPr>
            <a:picLocks noChangeAspect="1"/>
          </p:cNvPicPr>
          <p:nvPr/>
        </p:nvPicPr>
        <p:blipFill>
          <a:blip r:embed="rId5"/>
          <a:stretch>
            <a:fillRect/>
          </a:stretch>
        </p:blipFill>
        <p:spPr>
          <a:xfrm>
            <a:off x="2511425" y="3815715"/>
            <a:ext cx="3984625" cy="2728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02. </a:t>
            </a:r>
            <a:r>
              <a:rPr lang="zh-CN" altLang="en-US" sz="2800">
                <a:latin typeface="微软雅黑" charset="0"/>
                <a:ea typeface="微软雅黑" charset="0"/>
              </a:rPr>
              <a:t>任务理解</a:t>
            </a:r>
            <a:r>
              <a:rPr lang="en-US" altLang="zh-CN" sz="2800">
                <a:latin typeface="微软雅黑" charset="0"/>
                <a:ea typeface="微软雅黑" charset="0"/>
              </a:rPr>
              <a:t> </a:t>
            </a:r>
            <a:r>
              <a:rPr lang="zh-CN" altLang="en-US" sz="2000">
                <a:latin typeface="微软雅黑" charset="0"/>
                <a:ea typeface="微软雅黑" charset="0"/>
              </a:rPr>
              <a:t>数据分布</a:t>
            </a:r>
            <a:endParaRPr lang="zh-CN" altLang="en-US" sz="2000">
              <a:latin typeface="微软雅黑" charset="0"/>
              <a:ea typeface="微软雅黑" charset="0"/>
            </a:endParaRPr>
          </a:p>
        </p:txBody>
      </p:sp>
      <p:pic>
        <p:nvPicPr>
          <p:cNvPr id="5" name="图片 4" descr="sensor0"/>
          <p:cNvPicPr>
            <a:picLocks noChangeAspect="1"/>
          </p:cNvPicPr>
          <p:nvPr/>
        </p:nvPicPr>
        <p:blipFill>
          <a:blip r:embed="rId3"/>
          <a:stretch>
            <a:fillRect/>
          </a:stretch>
        </p:blipFill>
        <p:spPr>
          <a:xfrm>
            <a:off x="1056005" y="967740"/>
            <a:ext cx="1912620" cy="434975"/>
          </a:xfrm>
          <a:prstGeom prst="rect">
            <a:avLst/>
          </a:prstGeom>
        </p:spPr>
      </p:pic>
      <p:pic>
        <p:nvPicPr>
          <p:cNvPr id="6" name="图片 5" descr="sensor1"/>
          <p:cNvPicPr>
            <a:picLocks noChangeAspect="1"/>
          </p:cNvPicPr>
          <p:nvPr/>
        </p:nvPicPr>
        <p:blipFill>
          <a:blip r:embed="rId4"/>
          <a:stretch>
            <a:fillRect/>
          </a:stretch>
        </p:blipFill>
        <p:spPr>
          <a:xfrm>
            <a:off x="3018790" y="975995"/>
            <a:ext cx="1912620" cy="434975"/>
          </a:xfrm>
          <a:prstGeom prst="rect">
            <a:avLst/>
          </a:prstGeom>
        </p:spPr>
      </p:pic>
      <p:pic>
        <p:nvPicPr>
          <p:cNvPr id="8" name="图片 7" descr="sensor2"/>
          <p:cNvPicPr>
            <a:picLocks noChangeAspect="1"/>
          </p:cNvPicPr>
          <p:nvPr/>
        </p:nvPicPr>
        <p:blipFill>
          <a:blip r:embed="rId5"/>
          <a:stretch>
            <a:fillRect/>
          </a:stretch>
        </p:blipFill>
        <p:spPr>
          <a:xfrm>
            <a:off x="1056005" y="1595120"/>
            <a:ext cx="1917700" cy="436245"/>
          </a:xfrm>
          <a:prstGeom prst="rect">
            <a:avLst/>
          </a:prstGeom>
        </p:spPr>
      </p:pic>
      <p:pic>
        <p:nvPicPr>
          <p:cNvPr id="9" name="图片 8" descr="sensor3"/>
          <p:cNvPicPr>
            <a:picLocks noChangeAspect="1"/>
          </p:cNvPicPr>
          <p:nvPr/>
        </p:nvPicPr>
        <p:blipFill>
          <a:blip r:embed="rId6"/>
          <a:stretch>
            <a:fillRect/>
          </a:stretch>
        </p:blipFill>
        <p:spPr>
          <a:xfrm>
            <a:off x="3014980" y="1591945"/>
            <a:ext cx="1916430" cy="436245"/>
          </a:xfrm>
          <a:prstGeom prst="rect">
            <a:avLst/>
          </a:prstGeom>
        </p:spPr>
      </p:pic>
      <p:pic>
        <p:nvPicPr>
          <p:cNvPr id="13" name="图片 12" descr="sensor4"/>
          <p:cNvPicPr>
            <a:picLocks noChangeAspect="1"/>
          </p:cNvPicPr>
          <p:nvPr/>
        </p:nvPicPr>
        <p:blipFill>
          <a:blip r:embed="rId7"/>
          <a:stretch>
            <a:fillRect/>
          </a:stretch>
        </p:blipFill>
        <p:spPr>
          <a:xfrm>
            <a:off x="1008380" y="2218690"/>
            <a:ext cx="1949450" cy="443230"/>
          </a:xfrm>
          <a:prstGeom prst="rect">
            <a:avLst/>
          </a:prstGeom>
        </p:spPr>
      </p:pic>
      <p:pic>
        <p:nvPicPr>
          <p:cNvPr id="16" name="图片 15" descr="sensor5"/>
          <p:cNvPicPr>
            <a:picLocks noChangeAspect="1"/>
          </p:cNvPicPr>
          <p:nvPr/>
        </p:nvPicPr>
        <p:blipFill>
          <a:blip r:embed="rId8"/>
          <a:stretch>
            <a:fillRect/>
          </a:stretch>
        </p:blipFill>
        <p:spPr>
          <a:xfrm>
            <a:off x="3018790" y="2229485"/>
            <a:ext cx="1912620" cy="434975"/>
          </a:xfrm>
          <a:prstGeom prst="rect">
            <a:avLst/>
          </a:prstGeom>
        </p:spPr>
      </p:pic>
      <p:pic>
        <p:nvPicPr>
          <p:cNvPr id="17" name="图片 16" descr="sensor6"/>
          <p:cNvPicPr>
            <a:picLocks noChangeAspect="1"/>
          </p:cNvPicPr>
          <p:nvPr/>
        </p:nvPicPr>
        <p:blipFill>
          <a:blip r:embed="rId9"/>
          <a:stretch>
            <a:fillRect/>
          </a:stretch>
        </p:blipFill>
        <p:spPr>
          <a:xfrm>
            <a:off x="1007745" y="2842895"/>
            <a:ext cx="1945640" cy="441960"/>
          </a:xfrm>
          <a:prstGeom prst="rect">
            <a:avLst/>
          </a:prstGeom>
        </p:spPr>
      </p:pic>
      <p:pic>
        <p:nvPicPr>
          <p:cNvPr id="18" name="图片 17" descr="sensor7"/>
          <p:cNvPicPr>
            <a:picLocks noChangeAspect="1"/>
          </p:cNvPicPr>
          <p:nvPr/>
        </p:nvPicPr>
        <p:blipFill>
          <a:blip r:embed="rId10"/>
          <a:stretch>
            <a:fillRect/>
          </a:stretch>
        </p:blipFill>
        <p:spPr>
          <a:xfrm>
            <a:off x="3029585" y="2847975"/>
            <a:ext cx="1917700" cy="436880"/>
          </a:xfrm>
          <a:prstGeom prst="rect">
            <a:avLst/>
          </a:prstGeom>
        </p:spPr>
      </p:pic>
      <p:pic>
        <p:nvPicPr>
          <p:cNvPr id="19" name="图片 18" descr="sensor8"/>
          <p:cNvPicPr>
            <a:picLocks noChangeAspect="1"/>
          </p:cNvPicPr>
          <p:nvPr/>
        </p:nvPicPr>
        <p:blipFill>
          <a:blip r:embed="rId11"/>
          <a:stretch>
            <a:fillRect/>
          </a:stretch>
        </p:blipFill>
        <p:spPr>
          <a:xfrm>
            <a:off x="1017905" y="3469640"/>
            <a:ext cx="1945640" cy="441960"/>
          </a:xfrm>
          <a:prstGeom prst="rect">
            <a:avLst/>
          </a:prstGeom>
        </p:spPr>
      </p:pic>
      <p:pic>
        <p:nvPicPr>
          <p:cNvPr id="24" name="图片 23" descr="sensor9"/>
          <p:cNvPicPr>
            <a:picLocks noChangeAspect="1"/>
          </p:cNvPicPr>
          <p:nvPr/>
        </p:nvPicPr>
        <p:blipFill>
          <a:blip r:embed="rId12"/>
          <a:stretch>
            <a:fillRect/>
          </a:stretch>
        </p:blipFill>
        <p:spPr>
          <a:xfrm>
            <a:off x="3029585" y="3469640"/>
            <a:ext cx="1912620" cy="434975"/>
          </a:xfrm>
          <a:prstGeom prst="rect">
            <a:avLst/>
          </a:prstGeom>
        </p:spPr>
      </p:pic>
      <p:pic>
        <p:nvPicPr>
          <p:cNvPr id="27" name="图片 26" descr="sensor0"/>
          <p:cNvPicPr>
            <a:picLocks noChangeAspect="1"/>
          </p:cNvPicPr>
          <p:nvPr/>
        </p:nvPicPr>
        <p:blipFill>
          <a:blip r:embed="rId13"/>
          <a:stretch>
            <a:fillRect/>
          </a:stretch>
        </p:blipFill>
        <p:spPr>
          <a:xfrm>
            <a:off x="5199380" y="991870"/>
            <a:ext cx="1920240" cy="436880"/>
          </a:xfrm>
          <a:prstGeom prst="rect">
            <a:avLst/>
          </a:prstGeom>
        </p:spPr>
      </p:pic>
      <p:pic>
        <p:nvPicPr>
          <p:cNvPr id="28" name="图片 27" descr="sensor1"/>
          <p:cNvPicPr>
            <a:picLocks noChangeAspect="1"/>
          </p:cNvPicPr>
          <p:nvPr/>
        </p:nvPicPr>
        <p:blipFill>
          <a:blip r:embed="rId14"/>
          <a:stretch>
            <a:fillRect/>
          </a:stretch>
        </p:blipFill>
        <p:spPr>
          <a:xfrm>
            <a:off x="7157720" y="967740"/>
            <a:ext cx="1912620" cy="434340"/>
          </a:xfrm>
          <a:prstGeom prst="rect">
            <a:avLst/>
          </a:prstGeom>
        </p:spPr>
      </p:pic>
      <p:pic>
        <p:nvPicPr>
          <p:cNvPr id="29" name="图片 28" descr="sensor2"/>
          <p:cNvPicPr>
            <a:picLocks noChangeAspect="1"/>
          </p:cNvPicPr>
          <p:nvPr/>
        </p:nvPicPr>
        <p:blipFill>
          <a:blip r:embed="rId15"/>
          <a:stretch>
            <a:fillRect/>
          </a:stretch>
        </p:blipFill>
        <p:spPr>
          <a:xfrm>
            <a:off x="5199380" y="1602740"/>
            <a:ext cx="1910080" cy="434975"/>
          </a:xfrm>
          <a:prstGeom prst="rect">
            <a:avLst/>
          </a:prstGeom>
        </p:spPr>
      </p:pic>
      <p:pic>
        <p:nvPicPr>
          <p:cNvPr id="30" name="图片 29" descr="sensor3"/>
          <p:cNvPicPr>
            <a:picLocks noChangeAspect="1"/>
          </p:cNvPicPr>
          <p:nvPr/>
        </p:nvPicPr>
        <p:blipFill>
          <a:blip r:embed="rId16"/>
          <a:stretch>
            <a:fillRect/>
          </a:stretch>
        </p:blipFill>
        <p:spPr>
          <a:xfrm>
            <a:off x="7158990" y="1598930"/>
            <a:ext cx="1910080" cy="434975"/>
          </a:xfrm>
          <a:prstGeom prst="rect">
            <a:avLst/>
          </a:prstGeom>
        </p:spPr>
      </p:pic>
      <p:pic>
        <p:nvPicPr>
          <p:cNvPr id="31" name="图片 30" descr="sensor4"/>
          <p:cNvPicPr>
            <a:picLocks noChangeAspect="1"/>
          </p:cNvPicPr>
          <p:nvPr/>
        </p:nvPicPr>
        <p:blipFill>
          <a:blip r:embed="rId17"/>
          <a:stretch>
            <a:fillRect/>
          </a:stretch>
        </p:blipFill>
        <p:spPr>
          <a:xfrm>
            <a:off x="5201920" y="2210435"/>
            <a:ext cx="1918970" cy="436880"/>
          </a:xfrm>
          <a:prstGeom prst="rect">
            <a:avLst/>
          </a:prstGeom>
        </p:spPr>
      </p:pic>
      <p:pic>
        <p:nvPicPr>
          <p:cNvPr id="32" name="图片 31" descr="sensor5"/>
          <p:cNvPicPr>
            <a:picLocks noChangeAspect="1"/>
          </p:cNvPicPr>
          <p:nvPr/>
        </p:nvPicPr>
        <p:blipFill>
          <a:blip r:embed="rId18"/>
          <a:stretch>
            <a:fillRect/>
          </a:stretch>
        </p:blipFill>
        <p:spPr>
          <a:xfrm>
            <a:off x="7174865" y="2192655"/>
            <a:ext cx="1910080" cy="434975"/>
          </a:xfrm>
          <a:prstGeom prst="rect">
            <a:avLst/>
          </a:prstGeom>
        </p:spPr>
      </p:pic>
      <p:pic>
        <p:nvPicPr>
          <p:cNvPr id="33" name="图片 32" descr="sensor6"/>
          <p:cNvPicPr>
            <a:picLocks noChangeAspect="1"/>
          </p:cNvPicPr>
          <p:nvPr/>
        </p:nvPicPr>
        <p:blipFill>
          <a:blip r:embed="rId19"/>
          <a:stretch>
            <a:fillRect/>
          </a:stretch>
        </p:blipFill>
        <p:spPr>
          <a:xfrm>
            <a:off x="5196205" y="2851785"/>
            <a:ext cx="1921510" cy="436880"/>
          </a:xfrm>
          <a:prstGeom prst="rect">
            <a:avLst/>
          </a:prstGeom>
        </p:spPr>
      </p:pic>
      <p:pic>
        <p:nvPicPr>
          <p:cNvPr id="34" name="图片 33" descr="sensor7"/>
          <p:cNvPicPr>
            <a:picLocks noChangeAspect="1"/>
          </p:cNvPicPr>
          <p:nvPr/>
        </p:nvPicPr>
        <p:blipFill>
          <a:blip r:embed="rId20"/>
          <a:stretch>
            <a:fillRect/>
          </a:stretch>
        </p:blipFill>
        <p:spPr>
          <a:xfrm>
            <a:off x="7174865" y="2824480"/>
            <a:ext cx="1910080" cy="434975"/>
          </a:xfrm>
          <a:prstGeom prst="rect">
            <a:avLst/>
          </a:prstGeom>
        </p:spPr>
      </p:pic>
      <p:pic>
        <p:nvPicPr>
          <p:cNvPr id="35" name="图片 34" descr="sensor8"/>
          <p:cNvPicPr>
            <a:picLocks noChangeAspect="1"/>
          </p:cNvPicPr>
          <p:nvPr/>
        </p:nvPicPr>
        <p:blipFill>
          <a:blip r:embed="rId21"/>
          <a:stretch>
            <a:fillRect/>
          </a:stretch>
        </p:blipFill>
        <p:spPr>
          <a:xfrm>
            <a:off x="5196205" y="3482340"/>
            <a:ext cx="1912620" cy="435610"/>
          </a:xfrm>
          <a:prstGeom prst="rect">
            <a:avLst/>
          </a:prstGeom>
        </p:spPr>
      </p:pic>
      <p:pic>
        <p:nvPicPr>
          <p:cNvPr id="36" name="图片 35" descr="sensor9"/>
          <p:cNvPicPr>
            <a:picLocks noChangeAspect="1"/>
          </p:cNvPicPr>
          <p:nvPr/>
        </p:nvPicPr>
        <p:blipFill>
          <a:blip r:embed="rId22"/>
          <a:stretch>
            <a:fillRect/>
          </a:stretch>
        </p:blipFill>
        <p:spPr>
          <a:xfrm>
            <a:off x="7174230" y="3479800"/>
            <a:ext cx="1896110" cy="431165"/>
          </a:xfrm>
          <a:prstGeom prst="rect">
            <a:avLst/>
          </a:prstGeom>
        </p:spPr>
      </p:pic>
      <p:pic>
        <p:nvPicPr>
          <p:cNvPr id="38" name="图片 37" descr="sensor0"/>
          <p:cNvPicPr>
            <a:picLocks noChangeAspect="1"/>
          </p:cNvPicPr>
          <p:nvPr/>
        </p:nvPicPr>
        <p:blipFill>
          <a:blip r:embed="rId23"/>
          <a:stretch>
            <a:fillRect/>
          </a:stretch>
        </p:blipFill>
        <p:spPr>
          <a:xfrm>
            <a:off x="3115310" y="4111625"/>
            <a:ext cx="1954530" cy="444500"/>
          </a:xfrm>
          <a:prstGeom prst="rect">
            <a:avLst/>
          </a:prstGeom>
        </p:spPr>
      </p:pic>
      <p:pic>
        <p:nvPicPr>
          <p:cNvPr id="39" name="图片 38" descr="sensor1"/>
          <p:cNvPicPr>
            <a:picLocks noChangeAspect="1"/>
          </p:cNvPicPr>
          <p:nvPr/>
        </p:nvPicPr>
        <p:blipFill>
          <a:blip r:embed="rId24"/>
          <a:stretch>
            <a:fillRect/>
          </a:stretch>
        </p:blipFill>
        <p:spPr>
          <a:xfrm>
            <a:off x="5152390" y="4124960"/>
            <a:ext cx="1956435" cy="445135"/>
          </a:xfrm>
          <a:prstGeom prst="rect">
            <a:avLst/>
          </a:prstGeom>
        </p:spPr>
      </p:pic>
      <p:pic>
        <p:nvPicPr>
          <p:cNvPr id="40" name="图片 39" descr="sensor2"/>
          <p:cNvPicPr>
            <a:picLocks noChangeAspect="1"/>
          </p:cNvPicPr>
          <p:nvPr/>
        </p:nvPicPr>
        <p:blipFill>
          <a:blip r:embed="rId25"/>
          <a:stretch>
            <a:fillRect/>
          </a:stretch>
        </p:blipFill>
        <p:spPr>
          <a:xfrm>
            <a:off x="3117850" y="4676140"/>
            <a:ext cx="1955800" cy="443865"/>
          </a:xfrm>
          <a:prstGeom prst="rect">
            <a:avLst/>
          </a:prstGeom>
        </p:spPr>
      </p:pic>
      <p:pic>
        <p:nvPicPr>
          <p:cNvPr id="41" name="图片 40" descr="sensor3"/>
          <p:cNvPicPr>
            <a:picLocks noChangeAspect="1"/>
          </p:cNvPicPr>
          <p:nvPr/>
        </p:nvPicPr>
        <p:blipFill>
          <a:blip r:embed="rId26"/>
          <a:stretch>
            <a:fillRect/>
          </a:stretch>
        </p:blipFill>
        <p:spPr>
          <a:xfrm>
            <a:off x="5142230" y="4683125"/>
            <a:ext cx="1939290" cy="441325"/>
          </a:xfrm>
          <a:prstGeom prst="rect">
            <a:avLst/>
          </a:prstGeom>
        </p:spPr>
      </p:pic>
      <p:pic>
        <p:nvPicPr>
          <p:cNvPr id="42" name="图片 41" descr="sensor4"/>
          <p:cNvPicPr>
            <a:picLocks noChangeAspect="1"/>
          </p:cNvPicPr>
          <p:nvPr/>
        </p:nvPicPr>
        <p:blipFill>
          <a:blip r:embed="rId27"/>
          <a:stretch>
            <a:fillRect/>
          </a:stretch>
        </p:blipFill>
        <p:spPr>
          <a:xfrm>
            <a:off x="3120390" y="5239385"/>
            <a:ext cx="1953260" cy="443865"/>
          </a:xfrm>
          <a:prstGeom prst="rect">
            <a:avLst/>
          </a:prstGeom>
        </p:spPr>
      </p:pic>
      <p:pic>
        <p:nvPicPr>
          <p:cNvPr id="43" name="图片 42" descr="sensor5"/>
          <p:cNvPicPr>
            <a:picLocks noChangeAspect="1"/>
          </p:cNvPicPr>
          <p:nvPr/>
        </p:nvPicPr>
        <p:blipFill>
          <a:blip r:embed="rId28"/>
          <a:stretch>
            <a:fillRect/>
          </a:stretch>
        </p:blipFill>
        <p:spPr>
          <a:xfrm>
            <a:off x="5152390" y="5238115"/>
            <a:ext cx="1939290" cy="441325"/>
          </a:xfrm>
          <a:prstGeom prst="rect">
            <a:avLst/>
          </a:prstGeom>
        </p:spPr>
      </p:pic>
      <p:pic>
        <p:nvPicPr>
          <p:cNvPr id="44" name="图片 43" descr="sensor6"/>
          <p:cNvPicPr>
            <a:picLocks noChangeAspect="1"/>
          </p:cNvPicPr>
          <p:nvPr/>
        </p:nvPicPr>
        <p:blipFill>
          <a:blip r:embed="rId29"/>
          <a:stretch>
            <a:fillRect/>
          </a:stretch>
        </p:blipFill>
        <p:spPr>
          <a:xfrm>
            <a:off x="3115310" y="5802630"/>
            <a:ext cx="1953260" cy="444500"/>
          </a:xfrm>
          <a:prstGeom prst="rect">
            <a:avLst/>
          </a:prstGeom>
        </p:spPr>
      </p:pic>
      <p:pic>
        <p:nvPicPr>
          <p:cNvPr id="45" name="图片 44" descr="sensor7"/>
          <p:cNvPicPr>
            <a:picLocks noChangeAspect="1"/>
          </p:cNvPicPr>
          <p:nvPr/>
        </p:nvPicPr>
        <p:blipFill>
          <a:blip r:embed="rId30"/>
          <a:stretch>
            <a:fillRect/>
          </a:stretch>
        </p:blipFill>
        <p:spPr>
          <a:xfrm>
            <a:off x="5128895" y="5802630"/>
            <a:ext cx="1939290" cy="441325"/>
          </a:xfrm>
          <a:prstGeom prst="rect">
            <a:avLst/>
          </a:prstGeom>
        </p:spPr>
      </p:pic>
      <p:pic>
        <p:nvPicPr>
          <p:cNvPr id="46" name="图片 45" descr="sensor8"/>
          <p:cNvPicPr>
            <a:picLocks noChangeAspect="1"/>
          </p:cNvPicPr>
          <p:nvPr/>
        </p:nvPicPr>
        <p:blipFill>
          <a:blip r:embed="rId31"/>
          <a:stretch>
            <a:fillRect/>
          </a:stretch>
        </p:blipFill>
        <p:spPr>
          <a:xfrm>
            <a:off x="3115310" y="6370955"/>
            <a:ext cx="1954530" cy="444500"/>
          </a:xfrm>
          <a:prstGeom prst="rect">
            <a:avLst/>
          </a:prstGeom>
        </p:spPr>
      </p:pic>
      <p:pic>
        <p:nvPicPr>
          <p:cNvPr id="47" name="图片 46" descr="sensor9"/>
          <p:cNvPicPr>
            <a:picLocks noChangeAspect="1"/>
          </p:cNvPicPr>
          <p:nvPr/>
        </p:nvPicPr>
        <p:blipFill>
          <a:blip r:embed="rId32"/>
          <a:stretch>
            <a:fillRect/>
          </a:stretch>
        </p:blipFill>
        <p:spPr>
          <a:xfrm>
            <a:off x="5118735" y="6367145"/>
            <a:ext cx="1939290" cy="441325"/>
          </a:xfrm>
          <a:prstGeom prst="rect">
            <a:avLst/>
          </a:prstGeom>
        </p:spPr>
      </p:pic>
      <p:sp>
        <p:nvSpPr>
          <p:cNvPr id="25" name="文本框 24"/>
          <p:cNvSpPr txBox="1"/>
          <p:nvPr/>
        </p:nvSpPr>
        <p:spPr>
          <a:xfrm>
            <a:off x="2683510" y="766445"/>
            <a:ext cx="643255" cy="213995"/>
          </a:xfrm>
          <a:prstGeom prst="rect">
            <a:avLst/>
          </a:prstGeom>
          <a:noFill/>
        </p:spPr>
        <p:txBody>
          <a:bodyPr wrap="square" rtlCol="0">
            <a:spAutoFit/>
          </a:bodyPr>
          <a:p>
            <a:r>
              <a:rPr lang="zh-CN" altLang="en-US" sz="800">
                <a:latin typeface="微软雅黑" charset="0"/>
                <a:ea typeface="微软雅黑" charset="0"/>
                <a:cs typeface="微软雅黑" charset="0"/>
              </a:rPr>
              <a:t>数据集</a:t>
            </a:r>
            <a:r>
              <a:rPr lang="en-US" altLang="zh-CN" sz="800">
                <a:latin typeface="微软雅黑" charset="0"/>
                <a:ea typeface="微软雅黑" charset="0"/>
                <a:cs typeface="微软雅黑" charset="0"/>
              </a:rPr>
              <a:t>1</a:t>
            </a:r>
            <a:endParaRPr lang="en-US" altLang="zh-CN" sz="800">
              <a:latin typeface="微软雅黑" charset="0"/>
              <a:ea typeface="微软雅黑" charset="0"/>
              <a:cs typeface="微软雅黑" charset="0"/>
            </a:endParaRPr>
          </a:p>
        </p:txBody>
      </p:sp>
      <p:sp>
        <p:nvSpPr>
          <p:cNvPr id="26" name="文本框 25"/>
          <p:cNvSpPr txBox="1"/>
          <p:nvPr/>
        </p:nvSpPr>
        <p:spPr>
          <a:xfrm>
            <a:off x="6842125" y="777240"/>
            <a:ext cx="643255" cy="213995"/>
          </a:xfrm>
          <a:prstGeom prst="rect">
            <a:avLst/>
          </a:prstGeom>
          <a:noFill/>
        </p:spPr>
        <p:txBody>
          <a:bodyPr wrap="square" rtlCol="0">
            <a:spAutoFit/>
          </a:bodyPr>
          <a:p>
            <a:r>
              <a:rPr lang="zh-CN" altLang="en-US" sz="800">
                <a:latin typeface="微软雅黑" charset="0"/>
                <a:ea typeface="微软雅黑" charset="0"/>
                <a:cs typeface="微软雅黑" charset="0"/>
              </a:rPr>
              <a:t>数据集</a:t>
            </a:r>
            <a:r>
              <a:rPr lang="en-US" altLang="zh-CN" sz="800">
                <a:latin typeface="微软雅黑" charset="0"/>
                <a:ea typeface="微软雅黑" charset="0"/>
                <a:cs typeface="微软雅黑" charset="0"/>
              </a:rPr>
              <a:t>2</a:t>
            </a:r>
            <a:endParaRPr lang="en-US" altLang="zh-CN" sz="800">
              <a:latin typeface="微软雅黑" charset="0"/>
              <a:ea typeface="微软雅黑" charset="0"/>
              <a:cs typeface="微软雅黑" charset="0"/>
            </a:endParaRPr>
          </a:p>
        </p:txBody>
      </p:sp>
      <p:sp>
        <p:nvSpPr>
          <p:cNvPr id="37" name="文本框 36"/>
          <p:cNvSpPr txBox="1"/>
          <p:nvPr/>
        </p:nvSpPr>
        <p:spPr>
          <a:xfrm>
            <a:off x="4788535" y="3922395"/>
            <a:ext cx="643255" cy="213995"/>
          </a:xfrm>
          <a:prstGeom prst="rect">
            <a:avLst/>
          </a:prstGeom>
          <a:noFill/>
        </p:spPr>
        <p:txBody>
          <a:bodyPr wrap="square" rtlCol="0">
            <a:spAutoFit/>
          </a:bodyPr>
          <a:p>
            <a:r>
              <a:rPr lang="zh-CN" altLang="en-US" sz="800">
                <a:latin typeface="微软雅黑" charset="0"/>
                <a:ea typeface="微软雅黑" charset="0"/>
                <a:cs typeface="微软雅黑" charset="0"/>
              </a:rPr>
              <a:t>数据集</a:t>
            </a:r>
            <a:r>
              <a:rPr lang="en-US" altLang="zh-CN" sz="800">
                <a:latin typeface="微软雅黑" charset="0"/>
                <a:ea typeface="微软雅黑" charset="0"/>
                <a:cs typeface="微软雅黑" charset="0"/>
              </a:rPr>
              <a:t>3</a:t>
            </a:r>
            <a:endParaRPr lang="en-US" altLang="zh-CN" sz="800">
              <a:latin typeface="微软雅黑" charset="0"/>
              <a:ea typeface="微软雅黑" charset="0"/>
              <a:cs typeface="微软雅黑" charset="0"/>
            </a:endParaRPr>
          </a:p>
        </p:txBody>
      </p:sp>
      <p:pic>
        <p:nvPicPr>
          <p:cNvPr id="48" name="图片 47"/>
          <p:cNvPicPr>
            <a:picLocks noChangeAspect="1"/>
          </p:cNvPicPr>
          <p:nvPr/>
        </p:nvPicPr>
        <p:blipFill>
          <a:blip r:embed="rId33"/>
          <a:stretch>
            <a:fillRect/>
          </a:stretch>
        </p:blipFill>
        <p:spPr>
          <a:xfrm>
            <a:off x="9227185" y="1090930"/>
            <a:ext cx="1050290" cy="2387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2"/>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3"/>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38899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线下</a:t>
            </a:r>
            <a:r>
              <a:rPr lang="zh-CN" altLang="en-US" sz="2000">
                <a:latin typeface="微软雅黑" charset="0"/>
                <a:ea typeface="微软雅黑" charset="0"/>
              </a:rPr>
              <a:t>验证</a:t>
            </a:r>
            <a:endParaRPr lang="zh-CN" altLang="en-US" sz="2000">
              <a:latin typeface="微软雅黑" charset="0"/>
              <a:ea typeface="微软雅黑" charset="0"/>
            </a:endParaRPr>
          </a:p>
        </p:txBody>
      </p:sp>
      <p:sp>
        <p:nvSpPr>
          <p:cNvPr id="5" name="文本框 4"/>
          <p:cNvSpPr txBox="1"/>
          <p:nvPr/>
        </p:nvSpPr>
        <p:spPr>
          <a:xfrm>
            <a:off x="1842770" y="4706620"/>
            <a:ext cx="8202295" cy="1568450"/>
          </a:xfrm>
          <a:prstGeom prst="rect">
            <a:avLst/>
          </a:prstGeom>
          <a:noFill/>
        </p:spPr>
        <p:txBody>
          <a:bodyPr wrap="square" rtlCol="0">
            <a:spAutoFit/>
          </a:bodyPr>
          <a:p>
            <a:pPr algn="just" fontAlgn="auto">
              <a:lnSpc>
                <a:spcPct val="150000"/>
              </a:lnSpc>
            </a:pPr>
            <a:r>
              <a:rPr lang="zh-CN" altLang="en-US" sz="1600">
                <a:latin typeface="微软雅黑" panose="020B0503020204020204" charset="-122"/>
                <a:ea typeface="微软雅黑" panose="020B0503020204020204" charset="-122"/>
                <a:cs typeface="微软雅黑" panose="020B0503020204020204" charset="-122"/>
              </a:rPr>
              <a:t>为充分利用所有数据和获得稳定的线下验证结果，本方案采用了如左图所示的</a:t>
            </a:r>
            <a:r>
              <a:rPr lang="en-US" altLang="zh-CN" sz="1600">
                <a:latin typeface="微软雅黑" panose="020B0503020204020204" charset="-122"/>
                <a:ea typeface="微软雅黑" panose="020B0503020204020204" charset="-122"/>
                <a:cs typeface="微软雅黑" panose="020B0503020204020204" charset="-122"/>
              </a:rPr>
              <a:t>K</a:t>
            </a:r>
            <a:r>
              <a:rPr lang="zh-CN" altLang="en-US" sz="1600">
                <a:latin typeface="微软雅黑" panose="020B0503020204020204" charset="-122"/>
                <a:ea typeface="微软雅黑" panose="020B0503020204020204" charset="-122"/>
                <a:cs typeface="微软雅黑" panose="020B0503020204020204" charset="-122"/>
              </a:rPr>
              <a:t>折交叉验证的方法。</a:t>
            </a:r>
            <a:endParaRPr lang="zh-CN" altLang="en-US" sz="1600">
              <a:latin typeface="微软雅黑" panose="020B0503020204020204" charset="-122"/>
              <a:ea typeface="微软雅黑" panose="020B0503020204020204" charset="-122"/>
              <a:cs typeface="微软雅黑" panose="020B0503020204020204" charset="-122"/>
            </a:endParaRPr>
          </a:p>
          <a:p>
            <a:pPr algn="just" fontAlgn="auto">
              <a:lnSpc>
                <a:spcPct val="150000"/>
              </a:lnSpc>
            </a:pPr>
            <a:r>
              <a:rPr lang="zh-CN" altLang="en-US" sz="1600">
                <a:latin typeface="微软雅黑" panose="020B0503020204020204" charset="-122"/>
                <a:ea typeface="微软雅黑" panose="020B0503020204020204" charset="-122"/>
                <a:cs typeface="微软雅黑" panose="020B0503020204020204" charset="-122"/>
              </a:rPr>
              <a:t>如右图所示为线上测试分数和线下验证分数的对比结果，可以发现两者有着较强的相关关系，说明该线下验证方法是稳定可靠的。</a:t>
            </a:r>
            <a:endParaRPr lang="zh-CN" altLang="en-US" sz="16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6511925" y="1291590"/>
          <a:ext cx="4128770" cy="2909570"/>
        </p:xfrm>
        <a:graphic>
          <a:graphicData uri="http://schemas.openxmlformats.org/drawingml/2006/chart">
            <c:chart xmlns:c="http://schemas.openxmlformats.org/drawingml/2006/chart" xmlns:r="http://schemas.openxmlformats.org/officeDocument/2006/relationships" r:id="rId1"/>
          </a:graphicData>
        </a:graphic>
      </p:graphicFrame>
      <p:pic>
        <p:nvPicPr>
          <p:cNvPr id="3" name="图片 2" descr="K折交叉验证"/>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2245" y="1282065"/>
            <a:ext cx="4235450" cy="29476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58076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模型</a:t>
            </a:r>
            <a:r>
              <a:rPr lang="en-US" altLang="zh-CN" sz="2000">
                <a:latin typeface="微软雅黑" charset="0"/>
                <a:ea typeface="微软雅黑" charset="0"/>
              </a:rPr>
              <a:t>LSTM</a:t>
            </a:r>
            <a:endParaRPr lang="en-US" altLang="zh-CN" sz="2000">
              <a:latin typeface="微软雅黑" charset="0"/>
              <a:ea typeface="微软雅黑" charset="0"/>
            </a:endParaRPr>
          </a:p>
        </p:txBody>
      </p:sp>
      <p:sp>
        <p:nvSpPr>
          <p:cNvPr id="4" name="文本框 3"/>
          <p:cNvSpPr txBox="1"/>
          <p:nvPr/>
        </p:nvSpPr>
        <p:spPr>
          <a:xfrm>
            <a:off x="6395720" y="1703705"/>
            <a:ext cx="4849495" cy="3784600"/>
          </a:xfrm>
          <a:prstGeom prst="rect">
            <a:avLst/>
          </a:prstGeom>
          <a:noFill/>
        </p:spPr>
        <p:txBody>
          <a:bodyPr wrap="square" rtlCol="0">
            <a:spAutoFit/>
          </a:bodyPr>
          <a:p>
            <a:pPr algn="l">
              <a:lnSpc>
                <a:spcPct val="150000"/>
              </a:lnSpc>
            </a:pPr>
            <a:r>
              <a:rPr lang="zh-CN" altLang="en-US" sz="1600" b="1">
                <a:solidFill>
                  <a:srgbClr val="FF0000"/>
                </a:solidFill>
                <a:latin typeface="微软雅黑" charset="0"/>
                <a:ea typeface="微软雅黑" charset="0"/>
                <a:cs typeface="微软雅黑" charset="0"/>
              </a:rPr>
              <a:t>模型</a:t>
            </a:r>
            <a:r>
              <a:rPr lang="en-US" altLang="zh-CN" sz="1600" b="1">
                <a:solidFill>
                  <a:srgbClr val="FF0000"/>
                </a:solidFill>
                <a:latin typeface="微软雅黑" charset="0"/>
                <a:ea typeface="微软雅黑" charset="0"/>
                <a:cs typeface="微软雅黑" charset="0"/>
              </a:rPr>
              <a:t>LSTM</a:t>
            </a:r>
            <a:endParaRPr lang="en-US" altLang="zh-CN" sz="1600">
              <a:latin typeface="微软雅黑" charset="0"/>
              <a:ea typeface="微软雅黑" charset="0"/>
              <a:cs typeface="微软雅黑" charset="0"/>
            </a:endParaRPr>
          </a:p>
          <a:p>
            <a:pPr algn="l">
              <a:lnSpc>
                <a:spcPct val="150000"/>
              </a:lnSpc>
            </a:pPr>
            <a:r>
              <a:rPr lang="zh-CN" altLang="en-US" sz="1600">
                <a:latin typeface="微软雅黑" charset="0"/>
                <a:ea typeface="微软雅黑" charset="0"/>
                <a:cs typeface="微软雅黑" charset="0"/>
              </a:rPr>
              <a:t>特征工程，基于数据分析，所构造的特征工程包括</a:t>
            </a:r>
            <a:r>
              <a:rPr lang="en-US" altLang="zh-CN" sz="1600">
                <a:latin typeface="微软雅黑" charset="0"/>
                <a:ea typeface="微软雅黑" charset="0"/>
                <a:cs typeface="微软雅黑" charset="0"/>
              </a:rPr>
              <a:t>shift</a:t>
            </a:r>
            <a:r>
              <a:rPr lang="zh-CN" altLang="en-US" sz="1600">
                <a:latin typeface="微软雅黑" charset="0"/>
                <a:ea typeface="微软雅黑" charset="0"/>
                <a:cs typeface="微软雅黑" charset="0"/>
              </a:rPr>
              <a:t>、</a:t>
            </a:r>
            <a:r>
              <a:rPr lang="en-US" altLang="zh-CN" sz="1600">
                <a:latin typeface="微软雅黑" charset="0"/>
                <a:ea typeface="微软雅黑" charset="0"/>
                <a:cs typeface="微软雅黑" charset="0"/>
              </a:rPr>
              <a:t>diff</a:t>
            </a:r>
            <a:r>
              <a:rPr lang="zh-CN" altLang="en-US" sz="1600">
                <a:latin typeface="微软雅黑" charset="0"/>
                <a:ea typeface="微软雅黑" charset="0"/>
                <a:cs typeface="微软雅黑" charset="0"/>
              </a:rPr>
              <a:t>、</a:t>
            </a:r>
            <a:r>
              <a:rPr lang="en-US" altLang="zh-CN" sz="1600">
                <a:latin typeface="微软雅黑" charset="0"/>
                <a:ea typeface="微软雅黑" charset="0"/>
                <a:cs typeface="微软雅黑" charset="0"/>
              </a:rPr>
              <a:t>rolling</a:t>
            </a:r>
            <a:r>
              <a:rPr lang="zh-CN" altLang="en-US" sz="1600">
                <a:latin typeface="微软雅黑" charset="0"/>
                <a:ea typeface="微软雅黑" charset="0"/>
                <a:cs typeface="微软雅黑" charset="0"/>
              </a:rPr>
              <a:t>等特征</a:t>
            </a:r>
            <a:endParaRPr lang="zh-CN" altLang="en-US" sz="1600">
              <a:latin typeface="微软雅黑" charset="0"/>
              <a:ea typeface="微软雅黑" charset="0"/>
              <a:cs typeface="微软雅黑" charset="0"/>
            </a:endParaRPr>
          </a:p>
          <a:p>
            <a:pPr algn="l">
              <a:lnSpc>
                <a:spcPct val="150000"/>
              </a:lnSpc>
            </a:pPr>
            <a:endParaRPr lang="zh-CN" altLang="en-US" sz="1600">
              <a:latin typeface="微软雅黑" charset="0"/>
              <a:ea typeface="微软雅黑" charset="0"/>
              <a:cs typeface="微软雅黑" charset="0"/>
              <a:sym typeface="+mn-ea"/>
            </a:endParaRPr>
          </a:p>
          <a:p>
            <a:pPr algn="l">
              <a:lnSpc>
                <a:spcPct val="150000"/>
              </a:lnSpc>
            </a:pPr>
            <a:r>
              <a:rPr lang="zh-CN" altLang="en-US" sz="1600" b="1">
                <a:solidFill>
                  <a:srgbClr val="FF0000"/>
                </a:solidFill>
                <a:latin typeface="微软雅黑" charset="0"/>
                <a:ea typeface="微软雅黑" charset="0"/>
                <a:cs typeface="微软雅黑" charset="0"/>
                <a:sym typeface="+mn-ea"/>
              </a:rPr>
              <a:t>迁移学习：</a:t>
            </a:r>
            <a:endParaRPr lang="zh-CN" altLang="en-US" sz="1600" b="1">
              <a:solidFill>
                <a:srgbClr val="FF0000"/>
              </a:solidFill>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①</a:t>
            </a:r>
            <a:r>
              <a:rPr lang="en-US" altLang="zh-CN" sz="1600">
                <a:latin typeface="微软雅黑" charset="0"/>
                <a:ea typeface="微软雅黑" charset="0"/>
                <a:cs typeface="微软雅黑" charset="0"/>
                <a:sym typeface="+mn-ea"/>
              </a:rPr>
              <a:t> </a:t>
            </a:r>
            <a:r>
              <a:rPr lang="zh-CN" altLang="en-US" sz="1600">
                <a:latin typeface="微软雅黑" charset="0"/>
                <a:ea typeface="微软雅黑" charset="0"/>
                <a:cs typeface="微软雅黑" charset="0"/>
                <a:sym typeface="+mn-ea"/>
              </a:rPr>
              <a:t>数据集</a:t>
            </a:r>
            <a:r>
              <a:rPr lang="en-US" altLang="zh-CN" sz="1600">
                <a:latin typeface="微软雅黑" charset="0"/>
                <a:ea typeface="微软雅黑" charset="0"/>
                <a:cs typeface="微软雅黑" charset="0"/>
                <a:sym typeface="+mn-ea"/>
              </a:rPr>
              <a:t>1</a:t>
            </a:r>
            <a:r>
              <a:rPr lang="zh-CN" altLang="en-US" sz="1600">
                <a:latin typeface="微软雅黑" charset="0"/>
                <a:ea typeface="微软雅黑" charset="0"/>
                <a:cs typeface="微软雅黑" charset="0"/>
                <a:sym typeface="+mn-ea"/>
              </a:rPr>
              <a:t>中城市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和</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的数据，标签分布不一致，可以在城市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的数据上做预训练，然后在城市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上的数据做微调</a:t>
            </a:r>
            <a:endParaRPr lang="en-US" altLang="zh-CN" sz="1600">
              <a:latin typeface="微软雅黑" charset="0"/>
              <a:ea typeface="微软雅黑" charset="0"/>
              <a:cs typeface="微软雅黑" charset="0"/>
            </a:endParaRPr>
          </a:p>
          <a:p>
            <a:pPr algn="l">
              <a:lnSpc>
                <a:spcPct val="150000"/>
              </a:lnSpc>
            </a:pPr>
            <a:r>
              <a:rPr lang="zh-CN" altLang="en-US" sz="1600">
                <a:latin typeface="微软雅黑" charset="0"/>
                <a:ea typeface="微软雅黑" charset="0"/>
                <a:cs typeface="微软雅黑" charset="0"/>
                <a:sym typeface="+mn-ea"/>
              </a:rPr>
              <a:t>②</a:t>
            </a:r>
            <a:r>
              <a:rPr lang="en-US" altLang="zh-CN" sz="1600">
                <a:latin typeface="微软雅黑" charset="0"/>
                <a:ea typeface="微软雅黑" charset="0"/>
                <a:cs typeface="微软雅黑" charset="0"/>
                <a:sym typeface="+mn-ea"/>
              </a:rPr>
              <a:t> </a:t>
            </a:r>
            <a:r>
              <a:rPr lang="zh-CN" altLang="en-US" sz="1600">
                <a:latin typeface="微软雅黑" charset="0"/>
                <a:ea typeface="微软雅黑" charset="0"/>
                <a:cs typeface="微软雅黑" charset="0"/>
                <a:sym typeface="+mn-ea"/>
              </a:rPr>
              <a:t>也可在城市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的数据上做预训练，然后在城市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上的数据做微调</a:t>
            </a:r>
            <a:endParaRPr lang="zh-CN" altLang="en-US" sz="1600">
              <a:latin typeface="微软雅黑" charset="0"/>
              <a:ea typeface="微软雅黑" charset="0"/>
              <a:cs typeface="微软雅黑" charset="0"/>
              <a:sym typeface="+mn-ea"/>
            </a:endParaRPr>
          </a:p>
        </p:txBody>
      </p:sp>
      <p:pic>
        <p:nvPicPr>
          <p:cNvPr id="3" name="图片 2" descr="lstm"/>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0480" y="1047750"/>
            <a:ext cx="4239260" cy="50965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yyyy\Desktop\辅助1.jpg"/>
          <p:cNvPicPr/>
          <p:nvPr/>
        </p:nvPicPr>
        <p:blipFill>
          <a:blip r:embed="rId1"/>
          <a:srcRect t="67499"/>
          <a:stretch>
            <a:fillRect/>
          </a:stretch>
        </p:blipFill>
        <p:spPr>
          <a:xfrm>
            <a:off x="624840" y="735965"/>
            <a:ext cx="11189970" cy="50400"/>
          </a:xfrm>
          <a:prstGeom prst="rect">
            <a:avLst/>
          </a:prstGeom>
          <a:noFill/>
          <a:ln w="9525">
            <a:noFill/>
          </a:ln>
        </p:spPr>
      </p:pic>
      <p:pic>
        <p:nvPicPr>
          <p:cNvPr id="4098" name="Picture 4" descr="C:\Users\yyyy\Desktop\00.png"/>
          <p:cNvPicPr>
            <a:picLocks noChangeAspect="1"/>
          </p:cNvPicPr>
          <p:nvPr/>
        </p:nvPicPr>
        <p:blipFill>
          <a:blip r:embed="rId2"/>
          <a:stretch>
            <a:fillRect/>
          </a:stretch>
        </p:blipFill>
        <p:spPr>
          <a:xfrm>
            <a:off x="10501630" y="112395"/>
            <a:ext cx="990600" cy="473075"/>
          </a:xfrm>
          <a:prstGeom prst="rect">
            <a:avLst/>
          </a:prstGeom>
          <a:noFill/>
          <a:ln w="9525">
            <a:noFill/>
          </a:ln>
        </p:spPr>
      </p:pic>
      <p:sp>
        <p:nvSpPr>
          <p:cNvPr id="2" name="文本框 1"/>
          <p:cNvSpPr txBox="1"/>
          <p:nvPr/>
        </p:nvSpPr>
        <p:spPr>
          <a:xfrm>
            <a:off x="624840" y="213995"/>
            <a:ext cx="3818255" cy="521970"/>
          </a:xfrm>
          <a:prstGeom prst="rect">
            <a:avLst/>
          </a:prstGeom>
          <a:noFill/>
        </p:spPr>
        <p:txBody>
          <a:bodyPr wrap="none" rtlCol="0">
            <a:spAutoFit/>
          </a:bodyPr>
          <a:p>
            <a:r>
              <a:rPr lang="en-US" altLang="zh-CN" sz="2800">
                <a:latin typeface="微软雅黑" charset="0"/>
                <a:ea typeface="微软雅黑" charset="0"/>
              </a:rPr>
              <a:t>03. </a:t>
            </a:r>
            <a:r>
              <a:rPr lang="zh-CN" altLang="en-US" sz="2800">
                <a:latin typeface="微软雅黑" charset="0"/>
                <a:ea typeface="微软雅黑" charset="0"/>
              </a:rPr>
              <a:t>解决方案</a:t>
            </a:r>
            <a:r>
              <a:rPr lang="en-US" altLang="zh-CN" sz="2800">
                <a:latin typeface="微软雅黑" charset="0"/>
                <a:ea typeface="微软雅黑" charset="0"/>
              </a:rPr>
              <a:t> </a:t>
            </a:r>
            <a:r>
              <a:rPr lang="zh-CN" altLang="en-US" sz="2000">
                <a:latin typeface="微软雅黑" charset="0"/>
                <a:ea typeface="微软雅黑" charset="0"/>
              </a:rPr>
              <a:t>模型</a:t>
            </a:r>
            <a:r>
              <a:rPr lang="en-US" altLang="zh-CN" sz="2000">
                <a:latin typeface="微软雅黑" charset="0"/>
                <a:ea typeface="微软雅黑" charset="0"/>
              </a:rPr>
              <a:t>Conv1</a:t>
            </a:r>
            <a:r>
              <a:rPr lang="en-US" altLang="zh-CN" sz="2000">
                <a:latin typeface="微软雅黑" charset="0"/>
                <a:ea typeface="微软雅黑" charset="0"/>
              </a:rPr>
              <a:t>d</a:t>
            </a:r>
            <a:endParaRPr lang="en-US" altLang="zh-CN" sz="2000">
              <a:latin typeface="微软雅黑" charset="0"/>
              <a:ea typeface="微软雅黑" charset="0"/>
            </a:endParaRPr>
          </a:p>
        </p:txBody>
      </p:sp>
      <p:sp>
        <p:nvSpPr>
          <p:cNvPr id="3" name="文本框 2"/>
          <p:cNvSpPr txBox="1"/>
          <p:nvPr/>
        </p:nvSpPr>
        <p:spPr>
          <a:xfrm>
            <a:off x="6155690" y="1644650"/>
            <a:ext cx="4940935" cy="3538220"/>
          </a:xfrm>
          <a:prstGeom prst="rect">
            <a:avLst/>
          </a:prstGeom>
          <a:noFill/>
        </p:spPr>
        <p:txBody>
          <a:bodyPr wrap="square" rtlCol="0">
            <a:spAutoFit/>
          </a:bodyPr>
          <a:p>
            <a:pPr algn="l"/>
            <a:r>
              <a:rPr lang="zh-CN" altLang="en-US" sz="1600" b="1">
                <a:solidFill>
                  <a:srgbClr val="FF0000"/>
                </a:solidFill>
                <a:latin typeface="微软雅黑" charset="0"/>
                <a:ea typeface="微软雅黑" charset="0"/>
                <a:cs typeface="微软雅黑" charset="0"/>
              </a:rPr>
              <a:t>模型</a:t>
            </a:r>
            <a:r>
              <a:rPr lang="en-US" altLang="zh-CN" sz="1600" b="1">
                <a:solidFill>
                  <a:srgbClr val="FF0000"/>
                </a:solidFill>
                <a:latin typeface="微软雅黑" charset="0"/>
                <a:ea typeface="微软雅黑" charset="0"/>
                <a:cs typeface="微软雅黑" charset="0"/>
              </a:rPr>
              <a:t>Conv1d</a:t>
            </a:r>
            <a:endParaRPr lang="en-US" altLang="zh-CN" sz="1600" b="1">
              <a:solidFill>
                <a:srgbClr val="FF0000"/>
              </a:solidFill>
              <a:latin typeface="微软雅黑" charset="0"/>
              <a:ea typeface="微软雅黑" charset="0"/>
              <a:cs typeface="微软雅黑" charset="0"/>
            </a:endParaRPr>
          </a:p>
          <a:p>
            <a:pPr algn="l"/>
            <a:endParaRPr lang="en-US" altLang="zh-CN" sz="1600">
              <a:latin typeface="微软雅黑" charset="0"/>
              <a:ea typeface="微软雅黑" charset="0"/>
              <a:cs typeface="微软雅黑" charset="0"/>
            </a:endParaRPr>
          </a:p>
          <a:p>
            <a:pPr algn="l"/>
            <a:r>
              <a:rPr lang="zh-CN" altLang="en-US" sz="1600">
                <a:latin typeface="微软雅黑" charset="0"/>
                <a:ea typeface="微软雅黑" charset="0"/>
                <a:cs typeface="微软雅黑" charset="0"/>
                <a:sym typeface="+mn-ea"/>
              </a:rPr>
              <a:t>特征工程，与打分模型</a:t>
            </a:r>
            <a:r>
              <a:rPr lang="en-US" altLang="zh-CN" sz="1600">
                <a:latin typeface="微软雅黑" charset="0"/>
                <a:ea typeface="微软雅黑" charset="0"/>
                <a:cs typeface="微软雅黑" charset="0"/>
                <a:sym typeface="+mn-ea"/>
              </a:rPr>
              <a:t>1</a:t>
            </a:r>
            <a:r>
              <a:rPr lang="zh-CN" altLang="en-US" sz="1600">
                <a:latin typeface="微软雅黑" charset="0"/>
                <a:ea typeface="微软雅黑" charset="0"/>
                <a:cs typeface="微软雅黑" charset="0"/>
                <a:sym typeface="+mn-ea"/>
              </a:rPr>
              <a:t>（</a:t>
            </a:r>
            <a:r>
              <a:rPr lang="en-US" altLang="zh-CN" sz="1600">
                <a:latin typeface="微软雅黑" charset="0"/>
                <a:ea typeface="微软雅黑" charset="0"/>
                <a:cs typeface="微软雅黑" charset="0"/>
                <a:sym typeface="+mn-ea"/>
              </a:rPr>
              <a:t>LSTM</a:t>
            </a:r>
            <a:r>
              <a:rPr lang="zh-CN" altLang="en-US" sz="1600">
                <a:latin typeface="微软雅黑" charset="0"/>
                <a:ea typeface="微软雅黑" charset="0"/>
                <a:cs typeface="微软雅黑" charset="0"/>
                <a:sym typeface="+mn-ea"/>
              </a:rPr>
              <a:t>）</a:t>
            </a:r>
            <a:r>
              <a:rPr lang="zh-CN" altLang="en-US" sz="1600">
                <a:latin typeface="微软雅黑" charset="0"/>
                <a:ea typeface="微软雅黑" charset="0"/>
                <a:cs typeface="微软雅黑" charset="0"/>
              </a:rPr>
              <a:t>的特征工程基本一致</a:t>
            </a:r>
            <a:endParaRPr lang="zh-CN" altLang="en-US" sz="1600">
              <a:latin typeface="微软雅黑" charset="0"/>
              <a:ea typeface="微软雅黑" charset="0"/>
              <a:cs typeface="微软雅黑" charset="0"/>
            </a:endParaRPr>
          </a:p>
          <a:p>
            <a:pPr algn="l"/>
            <a:endParaRPr lang="en-US" altLang="zh-CN" sz="1600">
              <a:latin typeface="微软雅黑" charset="0"/>
              <a:ea typeface="微软雅黑" charset="0"/>
              <a:cs typeface="微软雅黑" charset="0"/>
            </a:endParaRPr>
          </a:p>
          <a:p>
            <a:pPr algn="l">
              <a:lnSpc>
                <a:spcPct val="150000"/>
              </a:lnSpc>
            </a:pPr>
            <a:r>
              <a:rPr lang="zh-CN" altLang="en-US" sz="1600" b="1">
                <a:solidFill>
                  <a:srgbClr val="FF0000"/>
                </a:solidFill>
                <a:latin typeface="微软雅黑" charset="0"/>
                <a:ea typeface="微软雅黑" charset="0"/>
                <a:cs typeface="微软雅黑" charset="0"/>
                <a:sym typeface="+mn-ea"/>
              </a:rPr>
              <a:t>迁移学习：</a:t>
            </a:r>
            <a:endParaRPr lang="zh-CN" altLang="en-US" sz="1600" b="1">
              <a:solidFill>
                <a:srgbClr val="FF0000"/>
              </a:solidFill>
              <a:latin typeface="微软雅黑" charset="0"/>
              <a:ea typeface="微软雅黑" charset="0"/>
              <a:cs typeface="微软雅黑" charset="0"/>
              <a:sym typeface="+mn-ea"/>
            </a:endParaRPr>
          </a:p>
          <a:p>
            <a:pPr algn="l">
              <a:lnSpc>
                <a:spcPct val="150000"/>
              </a:lnSpc>
            </a:pPr>
            <a:r>
              <a:rPr lang="zh-CN" altLang="en-US" sz="1600">
                <a:latin typeface="微软雅黑" charset="0"/>
                <a:ea typeface="微软雅黑" charset="0"/>
                <a:cs typeface="微软雅黑" charset="0"/>
                <a:sym typeface="+mn-ea"/>
              </a:rPr>
              <a:t>①</a:t>
            </a:r>
            <a:r>
              <a:rPr lang="en-US" altLang="zh-CN" sz="1600">
                <a:latin typeface="微软雅黑" charset="0"/>
                <a:ea typeface="微软雅黑" charset="0"/>
                <a:cs typeface="微软雅黑" charset="0"/>
                <a:sym typeface="+mn-ea"/>
              </a:rPr>
              <a:t> </a:t>
            </a:r>
            <a:r>
              <a:rPr lang="zh-CN" altLang="en-US" sz="1600">
                <a:latin typeface="微软雅黑" charset="0"/>
                <a:ea typeface="微软雅黑" charset="0"/>
                <a:cs typeface="微软雅黑" charset="0"/>
                <a:sym typeface="+mn-ea"/>
              </a:rPr>
              <a:t>数据集</a:t>
            </a:r>
            <a:r>
              <a:rPr lang="en-US" altLang="zh-CN" sz="1600">
                <a:latin typeface="微软雅黑" charset="0"/>
                <a:ea typeface="微软雅黑" charset="0"/>
                <a:cs typeface="微软雅黑" charset="0"/>
                <a:sym typeface="+mn-ea"/>
              </a:rPr>
              <a:t>1</a:t>
            </a:r>
            <a:r>
              <a:rPr lang="zh-CN" altLang="en-US" sz="1600">
                <a:latin typeface="微软雅黑" charset="0"/>
                <a:ea typeface="微软雅黑" charset="0"/>
                <a:cs typeface="微软雅黑" charset="0"/>
                <a:sym typeface="+mn-ea"/>
              </a:rPr>
              <a:t>中城市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和</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的数据，标签分布不一致，可以在城市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的数据上做预训练，然后在城市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上的数据做微调</a:t>
            </a:r>
            <a:endParaRPr lang="en-US" altLang="zh-CN" sz="1600">
              <a:latin typeface="微软雅黑" charset="0"/>
              <a:ea typeface="微软雅黑" charset="0"/>
              <a:cs typeface="微软雅黑" charset="0"/>
            </a:endParaRPr>
          </a:p>
          <a:p>
            <a:pPr algn="l">
              <a:lnSpc>
                <a:spcPct val="150000"/>
              </a:lnSpc>
            </a:pPr>
            <a:r>
              <a:rPr lang="zh-CN" altLang="en-US" sz="1600">
                <a:latin typeface="微软雅黑" charset="0"/>
                <a:ea typeface="微软雅黑" charset="0"/>
                <a:cs typeface="微软雅黑" charset="0"/>
                <a:sym typeface="+mn-ea"/>
              </a:rPr>
              <a:t>②</a:t>
            </a:r>
            <a:r>
              <a:rPr lang="en-US" altLang="zh-CN" sz="1600">
                <a:latin typeface="微软雅黑" charset="0"/>
                <a:ea typeface="微软雅黑" charset="0"/>
                <a:cs typeface="微软雅黑" charset="0"/>
                <a:sym typeface="+mn-ea"/>
              </a:rPr>
              <a:t> </a:t>
            </a:r>
            <a:r>
              <a:rPr lang="zh-CN" altLang="en-US" sz="1600">
                <a:latin typeface="微软雅黑" charset="0"/>
                <a:ea typeface="微软雅黑" charset="0"/>
                <a:cs typeface="微软雅黑" charset="0"/>
                <a:sym typeface="+mn-ea"/>
              </a:rPr>
              <a:t>也可在城市</a:t>
            </a:r>
            <a:r>
              <a:rPr lang="en-US" altLang="zh-CN" sz="1600">
                <a:latin typeface="微软雅黑" charset="0"/>
                <a:ea typeface="微软雅黑" charset="0"/>
                <a:cs typeface="微软雅黑" charset="0"/>
                <a:sym typeface="+mn-ea"/>
              </a:rPr>
              <a:t>A+</a:t>
            </a:r>
            <a:r>
              <a:rPr lang="zh-CN" altLang="en-US" sz="1600">
                <a:latin typeface="微软雅黑" charset="0"/>
                <a:ea typeface="微软雅黑" charset="0"/>
                <a:cs typeface="微软雅黑" charset="0"/>
                <a:sym typeface="+mn-ea"/>
              </a:rPr>
              <a:t>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的数据上做预训练，然后在城市</a:t>
            </a:r>
            <a:r>
              <a:rPr lang="en-US" altLang="zh-CN" sz="1600">
                <a:latin typeface="微软雅黑" charset="0"/>
                <a:ea typeface="微软雅黑" charset="0"/>
                <a:cs typeface="微软雅黑" charset="0"/>
                <a:sym typeface="+mn-ea"/>
              </a:rPr>
              <a:t>B</a:t>
            </a:r>
            <a:r>
              <a:rPr lang="zh-CN" altLang="en-US" sz="1600">
                <a:latin typeface="微软雅黑" charset="0"/>
                <a:ea typeface="微软雅黑" charset="0"/>
                <a:cs typeface="微软雅黑" charset="0"/>
                <a:sym typeface="+mn-ea"/>
              </a:rPr>
              <a:t>上的数据做微调</a:t>
            </a:r>
            <a:endParaRPr lang="zh-CN" altLang="en-US" sz="1600">
              <a:latin typeface="微软雅黑" charset="0"/>
              <a:ea typeface="微软雅黑" charset="0"/>
              <a:cs typeface="微软雅黑" charset="0"/>
              <a:sym typeface="+mn-ea"/>
            </a:endParaRPr>
          </a:p>
        </p:txBody>
      </p:sp>
      <p:pic>
        <p:nvPicPr>
          <p:cNvPr id="4" name="图片 3" descr="conv"/>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095" y="1017905"/>
            <a:ext cx="3578225" cy="532701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2684</Words>
  <Application>WPS 文字</Application>
  <PresentationFormat>宽屏</PresentationFormat>
  <Paragraphs>126</Paragraphs>
  <Slides>15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15</vt:i4>
      </vt:variant>
    </vt:vector>
  </HeadingPairs>
  <TitlesOfParts>
    <vt:vector size="31" baseType="lpstr">
      <vt:lpstr>Arial</vt:lpstr>
      <vt:lpstr>宋体</vt:lpstr>
      <vt:lpstr>Wingdings</vt:lpstr>
      <vt:lpstr>微软雅黑</vt:lpstr>
      <vt:lpstr>汉仪旗黑</vt:lpstr>
      <vt:lpstr>微软雅黑</vt:lpstr>
      <vt:lpstr>等线 Light</vt:lpstr>
      <vt:lpstr>汉仪中等线KW</vt:lpstr>
      <vt:lpstr>等线</vt:lpstr>
      <vt:lpstr>Calibri</vt:lpstr>
      <vt:lpstr>Helvetica Neue</vt:lpstr>
      <vt:lpstr>汉仪书宋二KW</vt:lpstr>
      <vt:lpstr>宋体</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 di</dc:creator>
  <cp:lastModifiedBy>周洋</cp:lastModifiedBy>
  <cp:revision>760</cp:revision>
  <dcterms:created xsi:type="dcterms:W3CDTF">2023-02-10T08:21:56Z</dcterms:created>
  <dcterms:modified xsi:type="dcterms:W3CDTF">2023-02-10T08:21:56Z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B64366FF916A4A5FB84BFC67DFCEC6EA</vt:lpwstr>
  </property>
  <property fmtid="{D5CDD505-2E9C-101B-9397-08002B2CF9AE}" pid="3" name="KSOProductBuildVer">
    <vt:lpwstr>2052-5.0.0.7550</vt:lpwstr>
  </property>
</Properties>
</file>